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4.4.0.0-->
<p:presentation xmlns:r="http://schemas.openxmlformats.org/officeDocument/2006/relationships" xmlns:a="http://schemas.openxmlformats.org/drawingml/2006/main" xmlns:p="http://schemas.openxmlformats.org/presentationml/2006/main" removePersonalInfoOnSave="1" saveSubsetFonts="1" bookmarkIdSeed="2">
  <p:sldMasterIdLst>
    <p:sldMasterId id="2147483767" r:id="rId1"/>
  </p:sldMasterIdLst>
  <p:notesMasterIdLst>
    <p:notesMasterId r:id="rId2"/>
  </p:notesMasterIdLst>
  <p:handoutMasterIdLst>
    <p:handoutMasterId r:id="rId3"/>
  </p:handout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Lst>
  <p:sldSz cx="9144000" cy="6858000" type="screen4x3"/>
  <p:notesSz cx="6858000" cy="9144000"/>
  <p:custDataLst>
    <p:tags r:id="rId30"/>
  </p:custDataLst>
  <p:defaultTextStyle>
    <a:defPPr>
      <a:defRPr lang="en-US"/>
    </a:defPPr>
    <a:lvl1pPr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r="http://schemas.openxmlformats.org/officeDocument/2006/relationships" xmlns:a="http://schemas.openxmlformats.org/drawingml/2006/main" xmlns:p="http://schemas.openxmlformats.org/presentationml/2006/main">
  <p:normalViewPr>
    <p:restoredLeft sz="15620"/>
    <p:restoredTop sz="94660"/>
  </p:normalViewPr>
  <p:slideViewPr>
    <p:cSldViewPr>
      <p:cViewPr varScale="1">
        <p:scale>
          <a:sx n="99" d="100"/>
          <a:sy n="99" d="100"/>
        </p:scale>
        <p:origin x="70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notesMaster" Target="notesMasters/notes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handoutMaster" Target="handoutMasters/handoutMaster1.xml" /><Relationship Id="rId30" Type="http://schemas.openxmlformats.org/officeDocument/2006/relationships/tags" Target="tags/tag1.xml" /><Relationship Id="rId31" Type="http://schemas.openxmlformats.org/officeDocument/2006/relationships/presProps" Target="presProps.xml" /><Relationship Id="rId32" Type="http://schemas.openxmlformats.org/officeDocument/2006/relationships/viewProps" Target="viewProps.xml" /><Relationship Id="rId33" Type="http://schemas.openxmlformats.org/officeDocument/2006/relationships/theme" Target="theme/theme1.xml" /><Relationship Id="rId34" Type="http://schemas.openxmlformats.org/officeDocument/2006/relationships/tableStyles" Target="tableStyles.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BF952-6ECC-4CFE-85D1-F3D289698478}" type="datetimeFigureOut">
              <a:rPr lang="en-US" smtClean="0"/>
              <a:t>3/20/2015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54FD878-F5E7-416E-9E94-CB392BA0ECF7}" type="slidenum">
              <a:rPr lang="en-US" smtClean="0"/>
              <a:t>‹#›</a:t>
            </a:fld>
            <a:endParaRPr lang="en-US"/>
          </a:p>
        </p:txBody>
      </p:sp>
    </p:spTree>
    <p:extLst>
      <p:ext uri="{BB962C8B-B14F-4D97-AF65-F5344CB8AC3E}">
        <p14:creationId xmlns:p14="http://schemas.microsoft.com/office/powerpoint/2010/main" val="2732423979"/>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8959BD-986F-4C1B-B3C2-329A37F79FD5}" type="datetimeFigureOut">
              <a:rPr lang="en-US" smtClean="0"/>
              <a:t>3/20/2015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EE7BC5-92F3-48A3-B114-9A2E0D1A8730}" type="slidenum">
              <a:rPr lang="en-US" smtClean="0"/>
              <a:t>‹#›</a:t>
            </a:fld>
            <a:endParaRPr lang="en-US"/>
          </a:p>
        </p:txBody>
      </p:sp>
    </p:spTree>
    <p:extLst>
      <p:ext uri="{BB962C8B-B14F-4D97-AF65-F5344CB8AC3E}">
        <p14:creationId xmlns:p14="http://schemas.microsoft.com/office/powerpoint/2010/main" val="915389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5.xml.rels>&#65279;<?xml version="1.0" encoding="utf-8" standalone="yes"?><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6.xml.rels>&#65279;<?xml version="1.0" encoding="utf-8" standalone="yes"?><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17.xml.rels>&#65279;<?xml version="1.0" encoding="utf-8" standalone="yes"?><Relationships xmlns="http://schemas.openxmlformats.org/package/2006/relationships"><Relationship Id="rId1" Type="http://schemas.openxmlformats.org/officeDocument/2006/relationships/slide" Target="../slides/slide17.xml" /><Relationship Id="rId2" Type="http://schemas.openxmlformats.org/officeDocument/2006/relationships/notesMaster" Target="../notesMasters/notesMaster1.xml" /></Relationships>
</file>

<file path=ppt/notesSlides/_rels/notesSlide18.xml.rels>&#65279;<?xml version="1.0" encoding="utf-8" standalone="yes"?><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_rels/notesSlide19.xml.rels>&#65279;<?xml version="1.0" encoding="utf-8" standalone="yes"?><Relationships xmlns="http://schemas.openxmlformats.org/package/2006/relationships"><Relationship Id="rId1" Type="http://schemas.openxmlformats.org/officeDocument/2006/relationships/slide" Target="../slides/slide19.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20.xml.rels>&#65279;<?xml version="1.0" encoding="utf-8" standalone="yes"?><Relationships xmlns="http://schemas.openxmlformats.org/package/2006/relationships"><Relationship Id="rId1" Type="http://schemas.openxmlformats.org/officeDocument/2006/relationships/slide" Target="../slides/slide20.xml" /><Relationship Id="rId2" Type="http://schemas.openxmlformats.org/officeDocument/2006/relationships/notesMaster" Target="../notesMasters/notesMaster1.xml" /></Relationships>
</file>

<file path=ppt/notesSlides/_rels/notesSlide21.xml.rels>&#65279;<?xml version="1.0" encoding="utf-8" standalone="yes"?><Relationships xmlns="http://schemas.openxmlformats.org/package/2006/relationships"><Relationship Id="rId1" Type="http://schemas.openxmlformats.org/officeDocument/2006/relationships/slide" Target="../slides/slide21.xml" /><Relationship Id="rId2" Type="http://schemas.openxmlformats.org/officeDocument/2006/relationships/notesMaster" Target="../notesMasters/notesMaster1.xml" /></Relationships>
</file>

<file path=ppt/notesSlides/_rels/notesSlide22.xml.rels>&#65279;<?xml version="1.0" encoding="utf-8" standalone="yes"?><Relationships xmlns="http://schemas.openxmlformats.org/package/2006/relationships"><Relationship Id="rId1" Type="http://schemas.openxmlformats.org/officeDocument/2006/relationships/slide" Target="../slides/slide22.xml" /><Relationship Id="rId2" Type="http://schemas.openxmlformats.org/officeDocument/2006/relationships/notesMaster" Target="../notesMasters/notesMaster1.xml" /></Relationships>
</file>

<file path=ppt/notesSlides/_rels/notesSlide23.xml.rels>&#65279;<?xml version="1.0" encoding="utf-8" standalone="yes"?><Relationships xmlns="http://schemas.openxmlformats.org/package/2006/relationships"><Relationship Id="rId1" Type="http://schemas.openxmlformats.org/officeDocument/2006/relationships/slide" Target="../slides/slide23.xml" /><Relationship Id="rId2" Type="http://schemas.openxmlformats.org/officeDocument/2006/relationships/notesMaster" Target="../notesMasters/notesMaster1.xml" /></Relationships>
</file>

<file path=ppt/notesSlides/_rels/notesSlide24.xml.rels>&#65279;<?xml version="1.0" encoding="utf-8" standalone="yes"?><Relationships xmlns="http://schemas.openxmlformats.org/package/2006/relationships"><Relationship Id="rId1" Type="http://schemas.openxmlformats.org/officeDocument/2006/relationships/slide" Target="../slides/slide24.xml" /><Relationship Id="rId2" Type="http://schemas.openxmlformats.org/officeDocument/2006/relationships/notesMaster" Target="../notesMasters/notesMaster1.xml" /></Relationships>
</file>

<file path=ppt/notesSlides/_rels/notesSlide25.xml.rels>&#65279;<?xml version="1.0" encoding="utf-8" standalone="yes"?><Relationships xmlns="http://schemas.openxmlformats.org/package/2006/relationships"><Relationship Id="rId1" Type="http://schemas.openxmlformats.org/officeDocument/2006/relationships/slide" Target="../slides/slide25.xml" /><Relationship Id="rId2" Type="http://schemas.openxmlformats.org/officeDocument/2006/relationships/notesMaster" Target="../notesMasters/notesMaster1.xml" /></Relationships>
</file>

<file path=ppt/notesSlides/_rels/notesSlide26.xml.rels>&#65279;<?xml version="1.0" encoding="utf-8" standalone="yes"?><Relationships xmlns="http://schemas.openxmlformats.org/package/2006/relationships"><Relationship Id="rId1" Type="http://schemas.openxmlformats.org/officeDocument/2006/relationships/slide" Target="../slides/slide26.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1</a:t>
            </a:fld>
            <a:endParaRPr lang="en-US"/>
          </a:p>
        </p:txBody>
      </p:sp>
    </p:spTree>
    <p:extLst>
      <p:ext uri="{BB962C8B-B14F-4D97-AF65-F5344CB8AC3E}">
        <p14:creationId xmlns:p14="http://schemas.microsoft.com/office/powerpoint/2010/main" val="2330451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10</a:t>
            </a:fld>
            <a:endParaRPr lang="en-US"/>
          </a:p>
        </p:txBody>
      </p:sp>
    </p:spTree>
    <p:extLst>
      <p:ext uri="{BB962C8B-B14F-4D97-AF65-F5344CB8AC3E}">
        <p14:creationId xmlns:p14="http://schemas.microsoft.com/office/powerpoint/2010/main" val="4522993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11</a:t>
            </a:fld>
            <a:endParaRPr lang="en-US"/>
          </a:p>
        </p:txBody>
      </p:sp>
    </p:spTree>
    <p:extLst>
      <p:ext uri="{BB962C8B-B14F-4D97-AF65-F5344CB8AC3E}">
        <p14:creationId xmlns:p14="http://schemas.microsoft.com/office/powerpoint/2010/main" val="34193929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12</a:t>
            </a:fld>
            <a:endParaRPr lang="en-US"/>
          </a:p>
        </p:txBody>
      </p:sp>
    </p:spTree>
    <p:extLst>
      <p:ext uri="{BB962C8B-B14F-4D97-AF65-F5344CB8AC3E}">
        <p14:creationId xmlns:p14="http://schemas.microsoft.com/office/powerpoint/2010/main" val="33890983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13</a:t>
            </a:fld>
            <a:endParaRPr lang="en-US"/>
          </a:p>
        </p:txBody>
      </p:sp>
    </p:spTree>
    <p:extLst>
      <p:ext uri="{BB962C8B-B14F-4D97-AF65-F5344CB8AC3E}">
        <p14:creationId xmlns:p14="http://schemas.microsoft.com/office/powerpoint/2010/main" val="33053162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14</a:t>
            </a:fld>
            <a:endParaRPr lang="en-US"/>
          </a:p>
        </p:txBody>
      </p:sp>
    </p:spTree>
    <p:extLst>
      <p:ext uri="{BB962C8B-B14F-4D97-AF65-F5344CB8AC3E}">
        <p14:creationId xmlns:p14="http://schemas.microsoft.com/office/powerpoint/2010/main" val="36144682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15</a:t>
            </a:fld>
            <a:endParaRPr lang="en-US"/>
          </a:p>
        </p:txBody>
      </p:sp>
    </p:spTree>
    <p:extLst>
      <p:ext uri="{BB962C8B-B14F-4D97-AF65-F5344CB8AC3E}">
        <p14:creationId xmlns:p14="http://schemas.microsoft.com/office/powerpoint/2010/main" val="41308261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16</a:t>
            </a:fld>
            <a:endParaRPr lang="en-US"/>
          </a:p>
        </p:txBody>
      </p:sp>
    </p:spTree>
    <p:extLst>
      <p:ext uri="{BB962C8B-B14F-4D97-AF65-F5344CB8AC3E}">
        <p14:creationId xmlns:p14="http://schemas.microsoft.com/office/powerpoint/2010/main" val="13660343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17</a:t>
            </a:fld>
            <a:endParaRPr lang="en-US"/>
          </a:p>
        </p:txBody>
      </p:sp>
    </p:spTree>
    <p:extLst>
      <p:ext uri="{BB962C8B-B14F-4D97-AF65-F5344CB8AC3E}">
        <p14:creationId xmlns:p14="http://schemas.microsoft.com/office/powerpoint/2010/main" val="22421003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18</a:t>
            </a:fld>
            <a:endParaRPr lang="en-US"/>
          </a:p>
        </p:txBody>
      </p:sp>
    </p:spTree>
    <p:extLst>
      <p:ext uri="{BB962C8B-B14F-4D97-AF65-F5344CB8AC3E}">
        <p14:creationId xmlns:p14="http://schemas.microsoft.com/office/powerpoint/2010/main" val="15075675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19</a:t>
            </a:fld>
            <a:endParaRPr lang="en-US"/>
          </a:p>
        </p:txBody>
      </p:sp>
    </p:spTree>
    <p:extLst>
      <p:ext uri="{BB962C8B-B14F-4D97-AF65-F5344CB8AC3E}">
        <p14:creationId xmlns:p14="http://schemas.microsoft.com/office/powerpoint/2010/main" val="2708426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2</a:t>
            </a:fld>
            <a:endParaRPr lang="en-US"/>
          </a:p>
        </p:txBody>
      </p:sp>
    </p:spTree>
    <p:extLst>
      <p:ext uri="{BB962C8B-B14F-4D97-AF65-F5344CB8AC3E}">
        <p14:creationId xmlns:p14="http://schemas.microsoft.com/office/powerpoint/2010/main" val="11507577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20</a:t>
            </a:fld>
            <a:endParaRPr lang="en-US"/>
          </a:p>
        </p:txBody>
      </p:sp>
    </p:spTree>
    <p:extLst>
      <p:ext uri="{BB962C8B-B14F-4D97-AF65-F5344CB8AC3E}">
        <p14:creationId xmlns:p14="http://schemas.microsoft.com/office/powerpoint/2010/main" val="31664082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21</a:t>
            </a:fld>
            <a:endParaRPr lang="en-US"/>
          </a:p>
        </p:txBody>
      </p:sp>
    </p:spTree>
    <p:extLst>
      <p:ext uri="{BB962C8B-B14F-4D97-AF65-F5344CB8AC3E}">
        <p14:creationId xmlns:p14="http://schemas.microsoft.com/office/powerpoint/2010/main" val="17403796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22</a:t>
            </a:fld>
            <a:endParaRPr lang="en-US"/>
          </a:p>
        </p:txBody>
      </p:sp>
    </p:spTree>
    <p:extLst>
      <p:ext uri="{BB962C8B-B14F-4D97-AF65-F5344CB8AC3E}">
        <p14:creationId xmlns:p14="http://schemas.microsoft.com/office/powerpoint/2010/main" val="16211260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23</a:t>
            </a:fld>
            <a:endParaRPr lang="en-US"/>
          </a:p>
        </p:txBody>
      </p:sp>
    </p:spTree>
    <p:extLst>
      <p:ext uri="{BB962C8B-B14F-4D97-AF65-F5344CB8AC3E}">
        <p14:creationId xmlns:p14="http://schemas.microsoft.com/office/powerpoint/2010/main" val="924918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24</a:t>
            </a:fld>
            <a:endParaRPr lang="en-US"/>
          </a:p>
        </p:txBody>
      </p:sp>
    </p:spTree>
    <p:extLst>
      <p:ext uri="{BB962C8B-B14F-4D97-AF65-F5344CB8AC3E}">
        <p14:creationId xmlns:p14="http://schemas.microsoft.com/office/powerpoint/2010/main" val="9398802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25</a:t>
            </a:fld>
            <a:endParaRPr lang="en-US"/>
          </a:p>
        </p:txBody>
      </p:sp>
    </p:spTree>
    <p:extLst>
      <p:ext uri="{BB962C8B-B14F-4D97-AF65-F5344CB8AC3E}">
        <p14:creationId xmlns:p14="http://schemas.microsoft.com/office/powerpoint/2010/main" val="23914020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26</a:t>
            </a:fld>
            <a:endParaRPr lang="en-US"/>
          </a:p>
        </p:txBody>
      </p:sp>
    </p:spTree>
    <p:extLst>
      <p:ext uri="{BB962C8B-B14F-4D97-AF65-F5344CB8AC3E}">
        <p14:creationId xmlns:p14="http://schemas.microsoft.com/office/powerpoint/2010/main" val="3774402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3</a:t>
            </a:fld>
            <a:endParaRPr lang="en-US"/>
          </a:p>
        </p:txBody>
      </p:sp>
    </p:spTree>
    <p:extLst>
      <p:ext uri="{BB962C8B-B14F-4D97-AF65-F5344CB8AC3E}">
        <p14:creationId xmlns:p14="http://schemas.microsoft.com/office/powerpoint/2010/main" val="2170008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4</a:t>
            </a:fld>
            <a:endParaRPr lang="en-US"/>
          </a:p>
        </p:txBody>
      </p:sp>
    </p:spTree>
    <p:extLst>
      <p:ext uri="{BB962C8B-B14F-4D97-AF65-F5344CB8AC3E}">
        <p14:creationId xmlns:p14="http://schemas.microsoft.com/office/powerpoint/2010/main" val="2603221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5</a:t>
            </a:fld>
            <a:endParaRPr lang="en-US"/>
          </a:p>
        </p:txBody>
      </p:sp>
    </p:spTree>
    <p:extLst>
      <p:ext uri="{BB962C8B-B14F-4D97-AF65-F5344CB8AC3E}">
        <p14:creationId xmlns:p14="http://schemas.microsoft.com/office/powerpoint/2010/main" val="35942533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6</a:t>
            </a:fld>
            <a:endParaRPr lang="en-US"/>
          </a:p>
        </p:txBody>
      </p:sp>
    </p:spTree>
    <p:extLst>
      <p:ext uri="{BB962C8B-B14F-4D97-AF65-F5344CB8AC3E}">
        <p14:creationId xmlns:p14="http://schemas.microsoft.com/office/powerpoint/2010/main" val="1788766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7</a:t>
            </a:fld>
            <a:endParaRPr lang="en-US"/>
          </a:p>
        </p:txBody>
      </p:sp>
    </p:spTree>
    <p:extLst>
      <p:ext uri="{BB962C8B-B14F-4D97-AF65-F5344CB8AC3E}">
        <p14:creationId xmlns:p14="http://schemas.microsoft.com/office/powerpoint/2010/main" val="40722453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8</a:t>
            </a:fld>
            <a:endParaRPr lang="en-US"/>
          </a:p>
        </p:txBody>
      </p:sp>
    </p:spTree>
    <p:extLst>
      <p:ext uri="{BB962C8B-B14F-4D97-AF65-F5344CB8AC3E}">
        <p14:creationId xmlns:p14="http://schemas.microsoft.com/office/powerpoint/2010/main" val="14920051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E7BC5-92F3-48A3-B114-9A2E0D1A8730}" type="slidenum">
              <a:rPr lang="en-US" smtClean="0"/>
              <a:t>9</a:t>
            </a:fld>
            <a:endParaRPr lang="en-US"/>
          </a:p>
        </p:txBody>
      </p:sp>
    </p:spTree>
    <p:extLst>
      <p:ext uri="{BB962C8B-B14F-4D97-AF65-F5344CB8AC3E}">
        <p14:creationId xmlns:p14="http://schemas.microsoft.com/office/powerpoint/2010/main" val="2599612679"/>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2818" name="Group 2"/>
          <p:cNvGrpSpPr/>
          <p:nvPr/>
        </p:nvGrpSpPr>
        <p:grpSpPr>
          <a:xfrm>
            <a:off x="-3222625" y="304800"/>
            <a:ext cx="11909425" cy="4724400"/>
            <a:chOff x="-2030" y="192"/>
            <a:chExt cx="7502" cy="2976"/>
          </a:xfrm>
        </p:grpSpPr>
        <p:sp>
          <p:nvSpPr>
            <p:cNvPr id="162819" name="Line 3"/>
            <p:cNvSpPr>
              <a:spLocks noChangeShapeType="1"/>
            </p:cNvSpPr>
            <p:nvPr/>
          </p:nvSpPr>
          <p:spPr>
            <a:xfrm>
              <a:off x="912" y="1584"/>
              <a:ext cx="4560" cy="0"/>
            </a:xfrm>
            <a:prstGeom prst="line">
              <a:avLst/>
            </a:prstGeom>
            <a:noFill/>
            <a:ln w="12700">
              <a:solidFill>
                <a:schemeClr val="tx1"/>
              </a:solidFill>
              <a:round/>
            </a:ln>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820" name="AutoShape 4"/>
            <p:cNvSpPr>
              <a:spLocks noChangeArrowheads="1"/>
            </p:cNvSpPr>
            <p:nvPr/>
          </p:nvSpPr>
          <p:spPr>
            <a:xfrm>
              <a:off x="-1584" y="864"/>
              <a:ext cx="2304" cy="2304"/>
            </a:xfrm>
            <a:custGeom>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12083 -32000"/>
                <a:gd name="T13" fmla="*/ T12 w 64000"/>
                <a:gd name="T14" fmla="+- 0 -29632 -32000"/>
                <a:gd name="T15" fmla="*/ -29632 h 64000"/>
                <a:gd name="T16" fmla="+- 0 32000 -32000"/>
                <a:gd name="T17" fmla="*/ T16 w 64000"/>
                <a:gd name="T18" fmla="+- 0 0 -32000"/>
                <a:gd name="T19" fmla="*/ 0 h 64000"/>
                <a:gd name="T20" fmla="+- 0 12083 -32000"/>
                <a:gd name="T21" fmla="*/ T20 w 64000"/>
                <a:gd name="T22" fmla="+- 0 29631 -32000"/>
                <a:gd name="T23" fmla="*/ 29631 h 64000"/>
                <a:gd name="T24" fmla="+- 0 12083 -32000"/>
                <a:gd name="T25" fmla="*/ T24 w 64000"/>
                <a:gd name="T26" fmla="+- 0 29631 -32000"/>
                <a:gd name="T27" fmla="*/ 29631 h 64000"/>
                <a:gd name="T28" fmla="+- 0 12082 -32000"/>
                <a:gd name="T29" fmla="*/ T28 w 64000"/>
                <a:gd name="T30" fmla="+- 0 29631 -32000"/>
                <a:gd name="T31" fmla="*/ 29631 h 64000"/>
                <a:gd name="T32" fmla="+- 0 12083 -32000"/>
                <a:gd name="T33" fmla="*/ T32 w 64000"/>
                <a:gd name="T34" fmla="+- 0 29632 -32000"/>
                <a:gd name="T35" fmla="*/ 29632 h 64000"/>
                <a:gd name="T36" fmla="+- 0 12083 -32000"/>
                <a:gd name="T37" fmla="*/ T36 w 64000"/>
                <a:gd name="T38" fmla="+- 0 -29632 -32000"/>
                <a:gd name="T39" fmla="*/ -29632 h 64000"/>
                <a:gd name="T40" fmla="+- 0 12082 -32000"/>
                <a:gd name="T41" fmla="*/ T40 w 64000"/>
                <a:gd name="T42" fmla="+- 0 -29632 -32000"/>
                <a:gd name="T43" fmla="*/ -29632 h 64000"/>
                <a:gd name="T44" fmla="+- 0 12083 -32000"/>
                <a:gd name="T45" fmla="*/ T44 w 64000"/>
                <a:gd name="T46" fmla="+- 0 -29632 -32000"/>
                <a:gd name="T47" fmla="*/ -29632 h 64000"/>
                <a:gd name="T48" fmla="+- 0 G27 -32000"/>
                <a:gd name="T49" fmla="*/ T48 w 64000"/>
                <a:gd name="T50" fmla="+- 0 G11 -32000"/>
                <a:gd name="T51" fmla="*/ G11 h 64000"/>
                <a:gd name="T52" fmla="+- 0 G25 -32000"/>
                <a:gd name="T53" fmla="*/ T52 w 64000"/>
                <a:gd name="T54" fmla="+- 0 G14 -32000"/>
                <a:gd name="T55" fmla="*/ G14 h 64000"/>
              </a:gdLst>
              <a:cxnLst>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T49" t="T51" r="T53" b="T55"/>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2400">
                <a:latin typeface="Times New Roman" panose="02020603050405020304" pitchFamily="18" charset="0"/>
              </a:endParaRPr>
            </a:p>
          </p:txBody>
        </p:sp>
        <p:sp>
          <p:nvSpPr>
            <p:cNvPr id="162821" name="AutoShape 5"/>
            <p:cNvSpPr>
              <a:spLocks noChangeArrowheads="1"/>
            </p:cNvSpPr>
            <p:nvPr/>
          </p:nvSpPr>
          <p:spPr>
            <a:xfrm>
              <a:off x="-2030" y="192"/>
              <a:ext cx="2544" cy="2544"/>
            </a:xfrm>
            <a:custGeom>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18994 -32000"/>
                <a:gd name="T13" fmla="*/ T12 w 64000"/>
                <a:gd name="T14" fmla="+- 0 -25754 -32000"/>
                <a:gd name="T15" fmla="*/ -25754 h 64000"/>
                <a:gd name="T16" fmla="+- 0 32000 -32000"/>
                <a:gd name="T17" fmla="*/ T16 w 64000"/>
                <a:gd name="T18" fmla="+- 0 0 -32000"/>
                <a:gd name="T19" fmla="*/ 0 h 64000"/>
                <a:gd name="T20" fmla="+- 0 18994 -32000"/>
                <a:gd name="T21" fmla="*/ T20 w 64000"/>
                <a:gd name="T22" fmla="+- 0 25753 -32000"/>
                <a:gd name="T23" fmla="*/ 25753 h 64000"/>
                <a:gd name="T24" fmla="+- 0 18994 -32000"/>
                <a:gd name="T25" fmla="*/ T24 w 64000"/>
                <a:gd name="T26" fmla="+- 0 25753 -32000"/>
                <a:gd name="T27" fmla="*/ 25753 h 64000"/>
                <a:gd name="T28" fmla="+- 0 18993 -32000"/>
                <a:gd name="T29" fmla="*/ T28 w 64000"/>
                <a:gd name="T30" fmla="+- 0 25753 -32000"/>
                <a:gd name="T31" fmla="*/ 25753 h 64000"/>
                <a:gd name="T32" fmla="+- 0 18994 -32000"/>
                <a:gd name="T33" fmla="*/ T32 w 64000"/>
                <a:gd name="T34" fmla="+- 0 25754 -32000"/>
                <a:gd name="T35" fmla="*/ 25754 h 64000"/>
                <a:gd name="T36" fmla="+- 0 18994 -32000"/>
                <a:gd name="T37" fmla="*/ T36 w 64000"/>
                <a:gd name="T38" fmla="+- 0 -25754 -32000"/>
                <a:gd name="T39" fmla="*/ -25754 h 64000"/>
                <a:gd name="T40" fmla="+- 0 18993 -32000"/>
                <a:gd name="T41" fmla="*/ T40 w 64000"/>
                <a:gd name="T42" fmla="+- 0 -25754 -32000"/>
                <a:gd name="T43" fmla="*/ -25754 h 64000"/>
                <a:gd name="T44" fmla="+- 0 18994 -32000"/>
                <a:gd name="T45" fmla="*/ T44 w 64000"/>
                <a:gd name="T46" fmla="+- 0 -25754 -32000"/>
                <a:gd name="T47" fmla="*/ -25754 h 64000"/>
                <a:gd name="T48" fmla="+- 0 G27 -32000"/>
                <a:gd name="T49" fmla="*/ T48 w 64000"/>
                <a:gd name="T50" fmla="+- 0 G11 -32000"/>
                <a:gd name="T51" fmla="*/ G11 h 64000"/>
                <a:gd name="T52" fmla="+- 0 G25 -32000"/>
                <a:gd name="T53" fmla="*/ T52 w 64000"/>
                <a:gd name="T54" fmla="+- 0 G14 -32000"/>
                <a:gd name="T55" fmla="*/ G14 h 64000"/>
              </a:gdLst>
              <a:cxnLst>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T49" t="T51" r="T53" b="T55"/>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grpSp>
      <p:sp>
        <p:nvSpPr>
          <p:cNvPr id="162822" name="Rectangle 6"/>
          <p:cNvSpPr>
            <a:spLocks noGrp="1" noChangeArrowheads="1"/>
          </p:cNvSpPr>
          <p:nvPr>
            <p:ph type="ctrTitle"/>
          </p:nvPr>
        </p:nvSpPr>
        <p:spPr>
          <a:xfrm>
            <a:off x="1443038" y="985838"/>
            <a:ext cx="7239000" cy="1444625"/>
          </a:xfrm>
        </p:spPr>
        <p:txBody>
          <a:bodyPr/>
          <a:lstStyle>
            <a:lvl1pPr>
              <a:defRPr sz="4000"/>
            </a:lvl1pPr>
          </a:lstStyle>
          <a:p>
            <a:pPr lvl="0"/>
            <a:r>
              <a:rPr lang="en-US" altLang="en-US" noProof="0" smtClean="0"/>
              <a:t>Click to edit Master title style</a:t>
            </a:r>
          </a:p>
        </p:txBody>
      </p:sp>
      <p:sp>
        <p:nvSpPr>
          <p:cNvPr id="162823" name="Rectangle 7"/>
          <p:cNvSpPr>
            <a:spLocks noGrp="1" noChangeArrowheads="1"/>
          </p:cNvSpPr>
          <p:nvPr>
            <p:ph type="subTitle" idx="1"/>
          </p:nvPr>
        </p:nvSpPr>
        <p:spPr>
          <a:xfrm>
            <a:off x="1443038" y="3427413"/>
            <a:ext cx="7239000" cy="1752600"/>
          </a:xfrm>
        </p:spPr>
        <p:txBody>
          <a:bodyPr/>
          <a:lstStyle>
            <a:lvl1pPr marL="0" indent="0">
              <a:buFont typeface="Wingdings" panose="05000000000000000000" pitchFamily="2" charset="2"/>
              <a:buNone/>
            </a:lvl1pPr>
          </a:lstStyle>
          <a:p>
            <a:pPr lvl="0"/>
            <a:r>
              <a:rPr lang="en-US" altLang="en-US" noProof="0" smtClean="0"/>
              <a:t>Click to edit Master subtitle style</a:t>
            </a:r>
          </a:p>
        </p:txBody>
      </p:sp>
      <p:sp>
        <p:nvSpPr>
          <p:cNvPr id="162824" name="Rectangle 8"/>
          <p:cNvSpPr>
            <a:spLocks noGrp="1" noChangeArrowheads="1"/>
          </p:cNvSpPr>
          <p:nvPr>
            <p:ph type="dt" sz="half" idx="2"/>
          </p:nvPr>
        </p:nvSpPr>
        <p:spPr/>
        <p:txBody>
          <a:bodyPr/>
          <a:lstStyle/>
          <a:p>
            <a:endParaRPr lang="en-US" altLang="en-US"/>
          </a:p>
        </p:txBody>
      </p:sp>
      <p:sp>
        <p:nvSpPr>
          <p:cNvPr id="162825" name="Rectangle 9"/>
          <p:cNvSpPr>
            <a:spLocks noGrp="1" noChangeArrowheads="1"/>
          </p:cNvSpPr>
          <p:nvPr>
            <p:ph type="ftr" sz="quarter" idx="3"/>
          </p:nvPr>
        </p:nvSpPr>
        <p:spPr/>
        <p:txBody>
          <a:bodyPr/>
          <a:lstStyle/>
          <a:p>
            <a:endParaRPr lang="en-US" altLang="en-US"/>
          </a:p>
        </p:txBody>
      </p:sp>
      <p:sp>
        <p:nvSpPr>
          <p:cNvPr id="162826" name="Rectangle 10"/>
          <p:cNvSpPr>
            <a:spLocks noGrp="1" noChangeArrowheads="1"/>
          </p:cNvSpPr>
          <p:nvPr>
            <p:ph type="sldNum" sz="quarter" idx="4"/>
          </p:nvPr>
        </p:nvSpPr>
        <p:spPr/>
        <p:txBody>
          <a:bodyPr/>
          <a:lstStyle/>
          <a:p>
            <a:fld id="{11140BC6-510A-46A0-B52C-F3FB9086F601}" type="slidenum">
              <a:rPr lang="en-US" altLang="en-US"/>
              <a:t>‹#›</a:t>
            </a:fld>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A0EC948D-522F-44D9-AA53-89A82FEC7633}" type="slidenum">
              <a:rPr lang="en-US" altLang="en-US"/>
              <a:t>‹#›</a:t>
            </a:fld>
          </a:p>
        </p:txBody>
      </p:sp>
    </p:spTree>
    <p:extLst>
      <p:ext uri="{BB962C8B-B14F-4D97-AF65-F5344CB8AC3E}">
        <p14:creationId xmlns:p14="http://schemas.microsoft.com/office/powerpoint/2010/main" val="771152749"/>
      </p:ext>
    </p:extLst>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66631DDA-6C10-4836-8B50-01D1A0A58474}" type="slidenum">
              <a:rPr lang="en-US" altLang="en-US"/>
              <a:t>‹#›</a:t>
            </a:fld>
          </a:p>
        </p:txBody>
      </p:sp>
    </p:spTree>
    <p:extLst>
      <p:ext uri="{BB962C8B-B14F-4D97-AF65-F5344CB8AC3E}">
        <p14:creationId xmlns:p14="http://schemas.microsoft.com/office/powerpoint/2010/main" val="2759219860"/>
      </p:ext>
    </p:extLst>
  </p:cSld>
  <p:clrMapOvr>
    <a:masterClrMapping/>
  </p:clrMapOv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0013" y="1827213"/>
            <a:ext cx="7313612"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0013" y="3960813"/>
            <a:ext cx="7313612"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p>
            <a:endParaRPr lang="en-US" altLang="en-US"/>
          </a:p>
        </p:txBody>
      </p:sp>
      <p:sp>
        <p:nvSpPr>
          <p:cNvPr id="6" name="Footer Placeholder 5"/>
          <p:cNvSpPr>
            <a:spLocks noGrp="1"/>
          </p:cNvSpPr>
          <p:nvPr>
            <p:ph type="ftr" sz="quarter" idx="11"/>
          </p:nvPr>
        </p:nvSpPr>
        <p:spPr>
          <a:xfrm>
            <a:off x="3124200" y="6248400"/>
            <a:ext cx="2895600" cy="457200"/>
          </a:xfrm>
        </p:spPr>
        <p:txBody>
          <a:bodyPr/>
          <a:lstStyle/>
          <a:p>
            <a:endParaRPr lang="en-US" altLang="en-US"/>
          </a:p>
        </p:txBody>
      </p:sp>
      <p:sp>
        <p:nvSpPr>
          <p:cNvPr id="7" name="Slide Number Placeholder 6"/>
          <p:cNvSpPr>
            <a:spLocks noGrp="1"/>
          </p:cNvSpPr>
          <p:nvPr>
            <p:ph type="sldNum" sz="quarter" idx="12"/>
          </p:nvPr>
        </p:nvSpPr>
        <p:spPr>
          <a:xfrm>
            <a:off x="6553200" y="6248400"/>
            <a:ext cx="2133600" cy="457200"/>
          </a:xfrm>
        </p:spPr>
        <p:txBody>
          <a:bodyPr/>
          <a:lstStyle/>
          <a:p>
            <a:fld id="{A1679A77-7F44-459B-AAD9-BFE230FCC507}" type="slidenum">
              <a:rPr lang="en-US" altLang="en-US"/>
              <a:t>‹#›</a:t>
            </a:fld>
          </a:p>
        </p:txBody>
      </p:sp>
    </p:spTree>
    <p:extLst>
      <p:ext uri="{BB962C8B-B14F-4D97-AF65-F5344CB8AC3E}">
        <p14:creationId xmlns:p14="http://schemas.microsoft.com/office/powerpoint/2010/main" val="914617002"/>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F8EFCE7-61BB-4E0E-8AF6-73446E4096E9}" type="slidenum">
              <a:rPr lang="en-US" altLang="en-US"/>
              <a:t>‹#›</a:t>
            </a:fld>
          </a:p>
        </p:txBody>
      </p:sp>
    </p:spTree>
    <p:extLst>
      <p:ext uri="{BB962C8B-B14F-4D97-AF65-F5344CB8AC3E}">
        <p14:creationId xmlns:p14="http://schemas.microsoft.com/office/powerpoint/2010/main" val="3034802353"/>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E1B75D63-16B6-4C52-90CC-F67007ECBED1}" type="slidenum">
              <a:rPr lang="en-US" altLang="en-US"/>
              <a:t>‹#›</a:t>
            </a:fld>
          </a:p>
        </p:txBody>
      </p:sp>
    </p:spTree>
    <p:extLst>
      <p:ext uri="{BB962C8B-B14F-4D97-AF65-F5344CB8AC3E}">
        <p14:creationId xmlns:p14="http://schemas.microsoft.com/office/powerpoint/2010/main" val="2196244823"/>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9F640466-0E9E-4C5E-BE21-39B6C860908C}" type="slidenum">
              <a:rPr lang="en-US" altLang="en-US"/>
              <a:t>‹#›</a:t>
            </a:fld>
          </a:p>
        </p:txBody>
      </p:sp>
    </p:spTree>
    <p:extLst>
      <p:ext uri="{BB962C8B-B14F-4D97-AF65-F5344CB8AC3E}">
        <p14:creationId xmlns:p14="http://schemas.microsoft.com/office/powerpoint/2010/main" val="4065010689"/>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34D962A7-DBEA-463C-B474-7DABA1DC84A1}" type="slidenum">
              <a:rPr lang="en-US" altLang="en-US"/>
              <a:t>‹#›</a:t>
            </a:fld>
          </a:p>
        </p:txBody>
      </p:sp>
    </p:spTree>
    <p:extLst>
      <p:ext uri="{BB962C8B-B14F-4D97-AF65-F5344CB8AC3E}">
        <p14:creationId xmlns:p14="http://schemas.microsoft.com/office/powerpoint/2010/main" val="2230472637"/>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70639E0D-9867-40DF-BBFB-03D6E6922D8D}" type="slidenum">
              <a:rPr lang="en-US" altLang="en-US"/>
              <a:t>‹#›</a:t>
            </a:fld>
          </a:p>
        </p:txBody>
      </p:sp>
    </p:spTree>
    <p:extLst>
      <p:ext uri="{BB962C8B-B14F-4D97-AF65-F5344CB8AC3E}">
        <p14:creationId xmlns:p14="http://schemas.microsoft.com/office/powerpoint/2010/main" val="2851487947"/>
      </p:ext>
    </p:extLst>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2435F713-B388-4033-87D2-8D7B635A2ABD}" type="slidenum">
              <a:rPr lang="en-US" altLang="en-US"/>
              <a:t>‹#›</a:t>
            </a:fld>
          </a:p>
        </p:txBody>
      </p:sp>
    </p:spTree>
    <p:extLst>
      <p:ext uri="{BB962C8B-B14F-4D97-AF65-F5344CB8AC3E}">
        <p14:creationId xmlns:p14="http://schemas.microsoft.com/office/powerpoint/2010/main" val="2461354653"/>
      </p:ext>
    </p:extLst>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AE0E6B48-2DDC-41DD-A5A3-E905D21EB57A}" type="slidenum">
              <a:rPr lang="en-US" altLang="en-US"/>
              <a:t>‹#›</a:t>
            </a:fld>
          </a:p>
        </p:txBody>
      </p:sp>
    </p:spTree>
    <p:extLst>
      <p:ext uri="{BB962C8B-B14F-4D97-AF65-F5344CB8AC3E}">
        <p14:creationId xmlns:p14="http://schemas.microsoft.com/office/powerpoint/2010/main" val="2756274528"/>
      </p:ext>
    </p:extLst>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63B4605D-5C7B-4F78-92AA-138934677638}" type="slidenum">
              <a:rPr lang="en-US" altLang="en-US"/>
              <a:t>‹#›</a:t>
            </a:fld>
          </a:p>
        </p:txBody>
      </p:sp>
    </p:spTree>
    <p:extLst>
      <p:ext uri="{BB962C8B-B14F-4D97-AF65-F5344CB8AC3E}">
        <p14:creationId xmlns:p14="http://schemas.microsoft.com/office/powerpoint/2010/main" val="2810676202"/>
      </p:ext>
    </p:extLst>
  </p:cSld>
  <p:clrMapOvr>
    <a:masterClrMapping/>
  </p:clrMapOvr>
  <p:transition/>
  <p:timing>
    <p:tnLst>
      <p:par>
        <p:cTn id="1" dur="indefinite" restart="never" nodeType="tmRoot"/>
      </p:par>
    </p:tnLst>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61794" name="Group 2"/>
          <p:cNvGrpSpPr/>
          <p:nvPr/>
        </p:nvGrpSpPr>
        <p:grpSpPr>
          <a:xfrm>
            <a:off x="-3238500" y="0"/>
            <a:ext cx="11925300" cy="3810000"/>
            <a:chOff x="-2040" y="0"/>
            <a:chExt cx="7512" cy="2400"/>
          </a:xfrm>
        </p:grpSpPr>
        <p:sp>
          <p:nvSpPr>
            <p:cNvPr id="161795" name="AutoShape 3"/>
            <p:cNvSpPr>
              <a:spLocks noChangeArrowheads="1"/>
            </p:cNvSpPr>
            <p:nvPr/>
          </p:nvSpPr>
          <p:spPr>
            <a:xfrm>
              <a:off x="-2040" y="432"/>
              <a:ext cx="2592" cy="1968"/>
            </a:xfrm>
            <a:custGeom>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18296 -32000"/>
                <a:gd name="T13" fmla="*/ T12 w 64000"/>
                <a:gd name="T14" fmla="+- 0 -26254 -32000"/>
                <a:gd name="T15" fmla="*/ -26254 h 64000"/>
                <a:gd name="T16" fmla="+- 0 32000 -32000"/>
                <a:gd name="T17" fmla="*/ T16 w 64000"/>
                <a:gd name="T18" fmla="+- 0 0 -32000"/>
                <a:gd name="T19" fmla="*/ 0 h 64000"/>
                <a:gd name="T20" fmla="+- 0 18296 -32000"/>
                <a:gd name="T21" fmla="*/ T20 w 64000"/>
                <a:gd name="T22" fmla="+- 0 26253 -32000"/>
                <a:gd name="T23" fmla="*/ 26253 h 64000"/>
                <a:gd name="T24" fmla="+- 0 18296 -32000"/>
                <a:gd name="T25" fmla="*/ T24 w 64000"/>
                <a:gd name="T26" fmla="+- 0 26253 -32000"/>
                <a:gd name="T27" fmla="*/ 26253 h 64000"/>
                <a:gd name="T28" fmla="+- 0 18295 -32000"/>
                <a:gd name="T29" fmla="*/ T28 w 64000"/>
                <a:gd name="T30" fmla="+- 0 26253 -32000"/>
                <a:gd name="T31" fmla="*/ 26253 h 64000"/>
                <a:gd name="T32" fmla="+- 0 18296 -32000"/>
                <a:gd name="T33" fmla="*/ T32 w 64000"/>
                <a:gd name="T34" fmla="+- 0 26254 -32000"/>
                <a:gd name="T35" fmla="*/ 26254 h 64000"/>
                <a:gd name="T36" fmla="+- 0 18296 -32000"/>
                <a:gd name="T37" fmla="*/ T36 w 64000"/>
                <a:gd name="T38" fmla="+- 0 -26254 -32000"/>
                <a:gd name="T39" fmla="*/ -26254 h 64000"/>
                <a:gd name="T40" fmla="+- 0 18295 -32000"/>
                <a:gd name="T41" fmla="*/ T40 w 64000"/>
                <a:gd name="T42" fmla="+- 0 -26254 -32000"/>
                <a:gd name="T43" fmla="*/ -26254 h 64000"/>
                <a:gd name="T44" fmla="+- 0 18296 -32000"/>
                <a:gd name="T45" fmla="*/ T44 w 64000"/>
                <a:gd name="T46" fmla="+- 0 -26254 -32000"/>
                <a:gd name="T47" fmla="*/ -26254 h 64000"/>
                <a:gd name="T48" fmla="+- 0 G27 -32000"/>
                <a:gd name="T49" fmla="*/ T48 w 64000"/>
                <a:gd name="T50" fmla="+- 0 G11 -32000"/>
                <a:gd name="T51" fmla="*/ G11 h 64000"/>
                <a:gd name="T52" fmla="+- 0 G25 -32000"/>
                <a:gd name="T53" fmla="*/ T52 w 64000"/>
                <a:gd name="T54" fmla="+- 0 G14 -32000"/>
                <a:gd name="T55" fmla="*/ G14 h 64000"/>
              </a:gdLst>
              <a:cxnLst>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T49" t="T51" r="T53" b="T55"/>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2400">
                <a:latin typeface="Times New Roman" panose="02020603050405020304" pitchFamily="18" charset="0"/>
              </a:endParaRPr>
            </a:p>
          </p:txBody>
        </p:sp>
        <p:sp>
          <p:nvSpPr>
            <p:cNvPr id="161796" name="AutoShape 4"/>
            <p:cNvSpPr>
              <a:spLocks noChangeArrowheads="1"/>
            </p:cNvSpPr>
            <p:nvPr/>
          </p:nvSpPr>
          <p:spPr>
            <a:xfrm>
              <a:off x="-1528" y="0"/>
              <a:ext cx="1949" cy="1987"/>
            </a:xfrm>
            <a:custGeom>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18077 -32000"/>
                <a:gd name="T13" fmla="*/ T12 w 64000"/>
                <a:gd name="T14" fmla="+- 0 -26405 -32000"/>
                <a:gd name="T15" fmla="*/ -26405 h 64000"/>
                <a:gd name="T16" fmla="+- 0 32000 -32000"/>
                <a:gd name="T17" fmla="*/ T16 w 64000"/>
                <a:gd name="T18" fmla="+- 0 0 -32000"/>
                <a:gd name="T19" fmla="*/ 0 h 64000"/>
                <a:gd name="T20" fmla="+- 0 18077 -32000"/>
                <a:gd name="T21" fmla="*/ T20 w 64000"/>
                <a:gd name="T22" fmla="+- 0 26404 -32000"/>
                <a:gd name="T23" fmla="*/ 26404 h 64000"/>
                <a:gd name="T24" fmla="+- 0 18077 -32000"/>
                <a:gd name="T25" fmla="*/ T24 w 64000"/>
                <a:gd name="T26" fmla="+- 0 26404 -32000"/>
                <a:gd name="T27" fmla="*/ 26404 h 64000"/>
                <a:gd name="T28" fmla="+- 0 18076 -32000"/>
                <a:gd name="T29" fmla="*/ T28 w 64000"/>
                <a:gd name="T30" fmla="+- 0 26404 -32000"/>
                <a:gd name="T31" fmla="*/ 26404 h 64000"/>
                <a:gd name="T32" fmla="+- 0 18077 -32000"/>
                <a:gd name="T33" fmla="*/ T32 w 64000"/>
                <a:gd name="T34" fmla="+- 0 26405 -32000"/>
                <a:gd name="T35" fmla="*/ 26405 h 64000"/>
                <a:gd name="T36" fmla="+- 0 18077 -32000"/>
                <a:gd name="T37" fmla="*/ T36 w 64000"/>
                <a:gd name="T38" fmla="+- 0 -26405 -32000"/>
                <a:gd name="T39" fmla="*/ -26405 h 64000"/>
                <a:gd name="T40" fmla="+- 0 18076 -32000"/>
                <a:gd name="T41" fmla="*/ T40 w 64000"/>
                <a:gd name="T42" fmla="+- 0 -26405 -32000"/>
                <a:gd name="T43" fmla="*/ -26405 h 64000"/>
                <a:gd name="T44" fmla="+- 0 18077 -32000"/>
                <a:gd name="T45" fmla="*/ T44 w 64000"/>
                <a:gd name="T46" fmla="+- 0 -26405 -32000"/>
                <a:gd name="T47" fmla="*/ -26405 h 64000"/>
                <a:gd name="T48" fmla="+- 0 G27 -32000"/>
                <a:gd name="T49" fmla="*/ T48 w 64000"/>
                <a:gd name="T50" fmla="+- 0 G11 -32000"/>
                <a:gd name="T51" fmla="*/ G11 h 64000"/>
                <a:gd name="T52" fmla="+- 0 G25 -32000"/>
                <a:gd name="T53" fmla="*/ T52 w 64000"/>
                <a:gd name="T54" fmla="+- 0 G14 -32000"/>
                <a:gd name="T55" fmla="*/ G14 h 64000"/>
              </a:gdLst>
              <a:cxnLst>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T49" t="T51" r="T53" b="T55"/>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61797" name="Line 5"/>
            <p:cNvSpPr>
              <a:spLocks noChangeShapeType="1"/>
            </p:cNvSpPr>
            <p:nvPr/>
          </p:nvSpPr>
          <p:spPr>
            <a:xfrm>
              <a:off x="864" y="960"/>
              <a:ext cx="4608" cy="0"/>
            </a:xfrm>
            <a:prstGeom prst="line">
              <a:avLst/>
            </a:prstGeom>
            <a:noFill/>
            <a:ln w="12700">
              <a:solidFill>
                <a:schemeClr val="tx1"/>
              </a:solidFill>
              <a:round/>
            </a:ln>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1798" name="Rectangle 6"/>
          <p:cNvSpPr>
            <a:spLocks noGrp="1" noChangeArrowheads="1"/>
          </p:cNvSpPr>
          <p:nvPr>
            <p:ph type="title"/>
          </p:nvPr>
        </p:nvSpPr>
        <p:spPr>
          <a:xfrm>
            <a:off x="1370013" y="301625"/>
            <a:ext cx="7313612"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anchor="b" anchorCtr="0" compatLnSpc="1">
            <a:prstTxWarp prst="textNoShape">
              <a:avLst/>
            </a:prstTxWarp>
          </a:bodyPr>
          <a:lstStyle/>
          <a:p>
            <a:pPr lvl="0"/>
            <a:r>
              <a:rPr lang="en-US" altLang="en-US" smtClean="0"/>
              <a:t>Click to edit Master title style</a:t>
            </a:r>
          </a:p>
        </p:txBody>
      </p:sp>
      <p:sp>
        <p:nvSpPr>
          <p:cNvPr id="161799" name="Rectangle 7"/>
          <p:cNvSpPr>
            <a:spLocks noGrp="1" noChangeArrowheads="1"/>
          </p:cNvSpPr>
          <p:nvPr>
            <p:ph type="body" idx="1"/>
          </p:nvPr>
        </p:nvSpPr>
        <p:spPr>
          <a:xfrm>
            <a:off x="1370013" y="1827213"/>
            <a:ext cx="7313612"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61800" name="Rectangle 8"/>
          <p:cNvSpPr>
            <a:spLocks noGrp="1" noChangeArrowheads="1"/>
          </p:cNvSpPr>
          <p:nvPr>
            <p:ph type="dt" sz="half" idx="2"/>
          </p:nvPr>
        </p:nvSpPr>
        <p:spPr>
          <a:xfrm>
            <a:off x="457200" y="6248400"/>
            <a:ext cx="2133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anchor="b" anchorCtr="0" compatLnSpc="1">
            <a:prstTxWarp prst="textNoShape">
              <a:avLst/>
            </a:prstTxWarp>
          </a:bodyPr>
          <a:lstStyle>
            <a:lvl1pPr>
              <a:defRPr sz="1200"/>
            </a:lvl1pPr>
          </a:lstStyle>
          <a:p>
            <a:endParaRPr lang="en-US" altLang="en-US"/>
          </a:p>
        </p:txBody>
      </p:sp>
      <p:sp>
        <p:nvSpPr>
          <p:cNvPr id="161801" name="Rectangle 9"/>
          <p:cNvSpPr>
            <a:spLocks noGrp="1" noChangeArrowheads="1"/>
          </p:cNvSpPr>
          <p:nvPr>
            <p:ph type="ftr" sz="quarter" idx="3"/>
          </p:nvPr>
        </p:nvSpPr>
        <p:spPr>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anchor="b" anchorCtr="0" compatLnSpc="1">
            <a:prstTxWarp prst="textNoShape">
              <a:avLst/>
            </a:prstTxWarp>
          </a:bodyPr>
          <a:lstStyle>
            <a:lvl1pPr algn="ctr">
              <a:defRPr sz="1200"/>
            </a:lvl1pPr>
          </a:lstStyle>
          <a:p>
            <a:endParaRPr lang="en-US" altLang="en-US"/>
          </a:p>
        </p:txBody>
      </p:sp>
      <p:sp>
        <p:nvSpPr>
          <p:cNvPr id="161802" name="Rectangle 10"/>
          <p:cNvSpPr>
            <a:spLocks noGrp="1" noChangeArrowheads="1"/>
          </p:cNvSpPr>
          <p:nvPr>
            <p:ph type="sldNum" sz="quarter" idx="4"/>
          </p:nvPr>
        </p:nvSpPr>
        <p:spPr>
          <a:xfrm>
            <a:off x="6553200" y="6248400"/>
            <a:ext cx="2133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anchor="b" anchorCtr="0" compatLnSpc="1">
            <a:prstTxWarp prst="textNoShape">
              <a:avLst/>
            </a:prstTxWarp>
          </a:bodyPr>
          <a:lstStyle>
            <a:lvl1pPr algn="r">
              <a:defRPr sz="1200"/>
            </a:lvl1pPr>
          </a:lstStyle>
          <a:p>
            <a:fld id="{B6336870-E59A-4F93-B578-D9983DA072F0}" type="slidenum">
              <a:rPr lang="en-US" altLang="en-US"/>
              <a:t>‹#›</a:t>
            </a:fld>
          </a:p>
        </p:txBody>
      </p:sp>
    </p:spTree>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Lst>
  <p:transition/>
  <p:timing>
    <p:tnLst>
      <p:par>
        <p:cTn id="1" dur="indefinite" restart="never" nodeType="tmRoot"/>
      </p:par>
    </p:tnLst>
  </p:timing>
  <p:txStyles>
    <p:titleStyle>
      <a:lvl1pPr algn="l" rtl="0" fontAlgn="base">
        <a:spcBef>
          <a:spcPct val="0"/>
        </a:spcBef>
        <a:spcAft>
          <a:spcPct val="0"/>
        </a:spcAft>
        <a:defRPr sz="3600" kern="12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2pPr>
      <a:lvl3pPr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3pPr>
      <a:lvl4pPr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4pPr>
      <a:lvl5pPr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lr>
          <a:schemeClr val="tx2"/>
        </a:buClr>
        <a:buSzPct val="70000"/>
        <a:buFont typeface="Wingdings" panose="05000000000000000000" pitchFamily="2" charset="2"/>
        <a:buChar char="¡"/>
        <a:defRPr sz="29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70000"/>
        <a:buFont typeface="Wingdings" panose="05000000000000000000" pitchFamily="2" charset="2"/>
        <a:buChar char="l"/>
        <a:defRPr sz="2500" kern="1200">
          <a:solidFill>
            <a:schemeClr val="tx1"/>
          </a:solidFill>
          <a:latin typeface="+mn-lt"/>
          <a:ea typeface="+mn-ea"/>
          <a:cs typeface="+mn-cs"/>
        </a:defRPr>
      </a:lvl2pPr>
      <a:lvl3pPr marL="1143000" indent="-228600" algn="l" rtl="0" fontAlgn="base">
        <a:spcBef>
          <a:spcPct val="20000"/>
        </a:spcBef>
        <a:spcAft>
          <a:spcPct val="0"/>
        </a:spcAft>
        <a:buClr>
          <a:schemeClr val="tx2"/>
        </a:buClr>
        <a:buSzPct val="65000"/>
        <a:buFont typeface="Wingdings" panose="05000000000000000000" pitchFamily="2" charset="2"/>
        <a:buChar char="¡"/>
        <a:defRPr sz="22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l"/>
        <a:defRPr sz="1900" kern="1200">
          <a:solidFill>
            <a:schemeClr val="tx1"/>
          </a:solidFill>
          <a:latin typeface="+mn-lt"/>
          <a:ea typeface="+mn-ea"/>
          <a:cs typeface="+mn-cs"/>
        </a:defRPr>
      </a:lvl4pPr>
      <a:lvl5pPr marL="2057400" indent="-228600" algn="l" rtl="0" fontAlgn="base">
        <a:spcBef>
          <a:spcPct val="20000"/>
        </a:spcBef>
        <a:spcAft>
          <a:spcPct val="0"/>
        </a:spcAft>
        <a:buClr>
          <a:schemeClr val="tx2"/>
        </a:buClr>
        <a:buSzPct val="60000"/>
        <a:buFont typeface="Wingdings" panose="05000000000000000000" pitchFamily="2" charset="2"/>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1.xml" /><Relationship Id="rId3" Type="http://schemas.openxmlformats.org/officeDocument/2006/relationships/image" Target="../media/image1.pn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0.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5.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6.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7.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8.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9.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0.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1.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2.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3.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4.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5.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6.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066800" y="838200"/>
            <a:ext cx="7924800" cy="1143000"/>
          </a:xfrm>
        </p:spPr>
        <p:txBody>
          <a:bodyPr/>
          <a:lstStyle/>
          <a:p>
            <a:br>
              <a:rPr lang="en-US" altLang="en-US" sz="3200" b="1"/>
            </a:br>
            <a:r>
              <a:rPr lang="en-US" altLang="en-US" sz="3200" b="1" smtClean="0"/>
              <a:t>The Montreal Convention: Rules and Regulations that Govern and Affect Most International Flights</a:t>
            </a:r>
            <a:endParaRPr lang="en-US" altLang="en-US" sz="3200"/>
          </a:p>
        </p:txBody>
      </p:sp>
      <p:sp>
        <p:nvSpPr>
          <p:cNvPr id="2051" name="Rectangle 3"/>
          <p:cNvSpPr>
            <a:spLocks noGrp="1" noChangeArrowheads="1"/>
          </p:cNvSpPr>
          <p:nvPr>
            <p:ph type="body" sz="half" idx="1"/>
          </p:nvPr>
        </p:nvSpPr>
        <p:spPr>
          <a:xfrm>
            <a:off x="1435100" y="2892425"/>
            <a:ext cx="7050088" cy="781050"/>
          </a:xfrm>
        </p:spPr>
        <p:txBody>
          <a:bodyPr/>
          <a:lstStyle/>
          <a:p>
            <a:pPr algn="ctr">
              <a:buFont typeface="Wingdings" panose="05000000000000000000" pitchFamily="2" charset="2"/>
              <a:buNone/>
            </a:pPr>
            <a:r>
              <a:rPr lang="en-US" altLang="en-US" sz="2500" i="1"/>
              <a:t>Arthur J. Park</a:t>
            </a:r>
            <a:r>
              <a:rPr lang="en-US" altLang="en-US" sz="2500"/>
              <a:t>, apark@mfllaw.com </a:t>
            </a:r>
          </a:p>
        </p:txBody>
      </p:sp>
      <p:pic>
        <p:nvPicPr>
          <p:cNvPr id="2053" name="Picture 5" descr="MFL logo"/>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tretch/>
        </p:blipFill>
        <p:spPr>
          <a:xfrm>
            <a:off x="1843088" y="3692525"/>
            <a:ext cx="6367462" cy="1789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b="1"/>
              <a:t>V.  What types of claims are available?</a:t>
            </a:r>
            <a:endParaRPr lang="en-US" altLang="en-US"/>
          </a:p>
        </p:txBody>
      </p:sp>
      <p:sp>
        <p:nvSpPr>
          <p:cNvPr id="11267" name="Rectangle 3"/>
          <p:cNvSpPr>
            <a:spLocks noGrp="1" noChangeArrowheads="1"/>
          </p:cNvSpPr>
          <p:nvPr>
            <p:ph type="body" idx="1"/>
          </p:nvPr>
        </p:nvSpPr>
        <p:spPr>
          <a:xfrm>
            <a:off x="1370013" y="1827212"/>
            <a:ext cx="7313612" cy="4802187"/>
          </a:xfrm>
        </p:spPr>
        <p:txBody>
          <a:bodyPr/>
          <a:lstStyle/>
          <a:p>
            <a:r>
              <a:rPr lang="en-US" sz="2400"/>
              <a:t>Under the Montreal Convention, a passenger may assert the following claims: (1) death and injury of passengers under Article 17, (2) damage to baggage under Article 17 or to cargo under Article 18, and (3) delay under Article 19. </a:t>
            </a:r>
            <a:endParaRPr lang="en-US" sz="2400" smtClean="0"/>
          </a:p>
          <a:p>
            <a:r>
              <a:rPr lang="en-US" sz="2400"/>
              <a:t>There is a two-year statute of limitations for any claim governed by the Montreal Convention</a:t>
            </a:r>
            <a:r>
              <a:rPr lang="en-US" sz="2400" smtClean="0"/>
              <a:t>.  Art. 35.</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A.  Proving a bodily injury claim under Article 17</a:t>
            </a:r>
            <a:endParaRPr lang="en-US" altLang="en-US"/>
          </a:p>
        </p:txBody>
      </p:sp>
      <p:sp>
        <p:nvSpPr>
          <p:cNvPr id="12291" name="Rectangle 3"/>
          <p:cNvSpPr>
            <a:spLocks noGrp="1" noChangeArrowheads="1"/>
          </p:cNvSpPr>
          <p:nvPr>
            <p:ph type="body" idx="1"/>
          </p:nvPr>
        </p:nvSpPr>
        <p:spPr/>
        <p:txBody>
          <a:bodyPr/>
          <a:lstStyle/>
          <a:p>
            <a:pPr>
              <a:lnSpc>
                <a:spcPct val="80000"/>
              </a:lnSpc>
            </a:pPr>
            <a:r>
              <a:rPr lang="en-US" sz="1600"/>
              <a:t>Under Article 17, “[t]he carrier is liable for damage sustained in case of death or bodily injury of a passenger upon condition only that the accident which caused the death or injury took place on board the aircraft or in the course of any of the operations of embarking or disembarking.” </a:t>
            </a:r>
            <a:endParaRPr lang="en-US" sz="1600" smtClean="0"/>
          </a:p>
          <a:p>
            <a:pPr>
              <a:lnSpc>
                <a:spcPct val="80000"/>
              </a:lnSpc>
            </a:pPr>
            <a:r>
              <a:rPr lang="en-US" sz="1600"/>
              <a:t>The Eleventh Circuit has outlined three requirements that must be established to satisfy Article 17: “(1) an accident must have occurred; (2) injury or death must have occurred; and (3) the preceding two conditions must have occurred while ‘embarking or disembarking’ or during the flight itself</a:t>
            </a:r>
            <a:r>
              <a:rPr lang="en-US" sz="1600" smtClean="0"/>
              <a:t>.” </a:t>
            </a:r>
            <a:r>
              <a:rPr lang="en-US" sz="1600" i="1"/>
              <a:t>Marotte v. Am. Airlines, Inc.</a:t>
            </a:r>
            <a:r>
              <a:rPr lang="en-US" sz="1600"/>
              <a:t>, 296 F.3d 1255, 1259 (11th Cir. 2002</a:t>
            </a:r>
            <a:r>
              <a:rPr lang="en-US" sz="1600" smtClean="0"/>
              <a:t>).</a:t>
            </a:r>
          </a:p>
          <a:p>
            <a:pPr>
              <a:lnSpc>
                <a:spcPct val="80000"/>
              </a:lnSpc>
            </a:pPr>
            <a:r>
              <a:rPr lang="en-US" sz="1600"/>
              <a:t>If these three requirements are met, a carrier is held “strictly liable for personal injuries that occur in the course of an international flight</a:t>
            </a:r>
            <a:r>
              <a:rPr lang="en-US" sz="1600" smtClean="0"/>
              <a:t>.” </a:t>
            </a:r>
            <a:r>
              <a:rPr lang="en-US" sz="1600" i="1"/>
              <a:t>Jacob v. Korean Air Lines Co., </a:t>
            </a:r>
            <a:r>
              <a:rPr lang="en-US" sz="1600"/>
              <a:t>2014 U.S. Dist. LEXIS 9813 at *20 (S.D. Fla. Jan. 13, 2014) (citing </a:t>
            </a:r>
            <a:r>
              <a:rPr lang="en-US" sz="1600" i="1" smtClean="0"/>
              <a:t>Marotte</a:t>
            </a:r>
            <a:r>
              <a:rPr lang="en-US" sz="1600" smtClean="0"/>
              <a:t>).</a:t>
            </a:r>
          </a:p>
          <a:p>
            <a:pPr>
              <a:lnSpc>
                <a:spcPct val="80000"/>
              </a:lnSpc>
            </a:pPr>
            <a:r>
              <a:rPr lang="en-US" sz="1600"/>
              <a:t>However, there is a cap on the strict liability damages (discussed below).</a:t>
            </a:r>
            <a:endParaRPr lang="en-US" altLang="en-US" sz="160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smtClean="0"/>
              <a:t>Bodily Injury </a:t>
            </a:r>
            <a:r>
              <a:rPr lang="en-US" altLang="en-US"/>
              <a:t>cont.</a:t>
            </a:r>
          </a:p>
        </p:txBody>
      </p:sp>
      <p:sp>
        <p:nvSpPr>
          <p:cNvPr id="13315" name="Rectangle 3"/>
          <p:cNvSpPr>
            <a:spLocks noGrp="1" noChangeArrowheads="1"/>
          </p:cNvSpPr>
          <p:nvPr>
            <p:ph type="body" idx="1"/>
          </p:nvPr>
        </p:nvSpPr>
        <p:spPr/>
        <p:txBody>
          <a:bodyPr/>
          <a:lstStyle/>
          <a:p>
            <a:pPr>
              <a:lnSpc>
                <a:spcPct val="80000"/>
              </a:lnSpc>
            </a:pPr>
            <a:r>
              <a:rPr lang="en-US" sz="1400"/>
              <a:t>First, an accident is defined as “an unexpected or unusual event or happening that is external to the passenger</a:t>
            </a:r>
            <a:r>
              <a:rPr lang="en-US" sz="1400" smtClean="0"/>
              <a:t>.”  </a:t>
            </a:r>
            <a:r>
              <a:rPr lang="en-US" sz="1400" i="1" smtClean="0"/>
              <a:t>Air France v. Saks</a:t>
            </a:r>
            <a:r>
              <a:rPr lang="en-US" sz="1400" smtClean="0"/>
              <a:t>, 470 U.S. 392, 405 (U.S. 1985).</a:t>
            </a:r>
          </a:p>
          <a:p>
            <a:pPr>
              <a:lnSpc>
                <a:spcPct val="80000"/>
              </a:lnSpc>
            </a:pPr>
            <a:r>
              <a:rPr lang="en-US" sz="1400"/>
              <a:t>A vast number of cases have dealt with what constitutes an “accident,” and some courts have reached differing opinions on similar facts</a:t>
            </a:r>
            <a:r>
              <a:rPr lang="en-US" sz="1400" smtClean="0"/>
              <a:t>. </a:t>
            </a:r>
            <a:r>
              <a:rPr lang="en-US" sz="1400" i="1" smtClean="0"/>
              <a:t>See, e.g., Siddiq v. Saudi Arabian Airlines Corp.</a:t>
            </a:r>
            <a:r>
              <a:rPr lang="en-US" sz="1400" smtClean="0"/>
              <a:t>, 2013 U.S. Dist. LEXIS 72663 (M.D. Fla. Jan. 9, 2013) (question of fact whether carrier’s delay in treating passenger’s heart attack was an accident).</a:t>
            </a:r>
            <a:r>
              <a:rPr lang="en-US" altLang="en-US" sz="1400" smtClean="0"/>
              <a:t> </a:t>
            </a:r>
          </a:p>
          <a:p>
            <a:pPr>
              <a:lnSpc>
                <a:spcPct val="80000"/>
              </a:lnSpc>
            </a:pPr>
            <a:r>
              <a:rPr lang="en-US" sz="1400"/>
              <a:t>For example, a “hard landing” can qualify as an “accident” under the Montreal Convention, but the plaintiff must establish that the landing was “unexpected or unusual” and that the landing caused his injuries</a:t>
            </a:r>
            <a:r>
              <a:rPr lang="en-US" sz="1400" smtClean="0"/>
              <a:t>.</a:t>
            </a:r>
          </a:p>
          <a:p>
            <a:pPr>
              <a:lnSpc>
                <a:spcPct val="80000"/>
              </a:lnSpc>
            </a:pPr>
            <a:r>
              <a:rPr lang="en-US" altLang="en-US" sz="1400" smtClean="0"/>
              <a:t>In </a:t>
            </a:r>
            <a:r>
              <a:rPr lang="en-US" altLang="en-US" sz="1400" i="1" smtClean="0"/>
              <a:t>Salce v. AER Lingus Air Lines</a:t>
            </a:r>
            <a:r>
              <a:rPr lang="en-US" altLang="en-US" sz="1400" smtClean="0"/>
              <a:t>, 1985 U.S. Dist. LEXIS 20215 (S.D. N.Y. May 1, 1985), the plaintiff claimed a neck injury from a “hard landing” but lost at trial because he slept through the landing, he had a pre-existing condition, and the landing was not reported as unusual by pilot or crew or any other passenger. </a:t>
            </a:r>
            <a:r>
              <a:rPr lang="en-US" altLang="en-US" sz="1400" i="1" smtClean="0"/>
              <a:t>See also Mathias v. Pan-Am. World Airways, Inc.</a:t>
            </a:r>
            <a:r>
              <a:rPr lang="en-US" altLang="en-US" sz="1400" smtClean="0"/>
              <a:t>, 53 F.R.D. 447 (W.D. Pa. 1971) (under Warsaw, defendant admitted hard landing but jury had to determine if it “caused” the alleged injuries).</a:t>
            </a:r>
            <a:endParaRPr lang="en-US" altLang="en-US" sz="140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1370013" y="1827212"/>
            <a:ext cx="7313612" cy="4573587"/>
          </a:xfrm>
        </p:spPr>
        <p:txBody>
          <a:bodyPr/>
          <a:lstStyle/>
          <a:p>
            <a:pPr>
              <a:lnSpc>
                <a:spcPct val="80000"/>
              </a:lnSpc>
            </a:pPr>
            <a:r>
              <a:rPr lang="en-US" sz="2400"/>
              <a:t>In another example, an “accident” occurred where the passenger was arrested at her connecting gate following her altercation with a flight attendant</a:t>
            </a:r>
            <a:r>
              <a:rPr lang="en-US" sz="2400" smtClean="0"/>
              <a:t>. </a:t>
            </a:r>
            <a:r>
              <a:rPr lang="en-US" sz="2400" i="1" smtClean="0"/>
              <a:t>Kruger v. Virgin Atl. Airways, Ltd.</a:t>
            </a:r>
            <a:r>
              <a:rPr lang="en-US" sz="2400" smtClean="0"/>
              <a:t>, 2013 U.S. Dist. LEXIS 142110 at *30 (E.D. N.Y. Sept. 30, 2013).</a:t>
            </a:r>
          </a:p>
          <a:p>
            <a:pPr>
              <a:lnSpc>
                <a:spcPct val="80000"/>
              </a:lnSpc>
            </a:pPr>
            <a:r>
              <a:rPr lang="en-US" sz="2400"/>
              <a:t>If an “accident” did not occur, the Montreal Convention still applies to the flight and to the claim, but the plaintiff simply cannot recover</a:t>
            </a:r>
            <a:r>
              <a:rPr lang="en-US" sz="2400" smtClean="0"/>
              <a:t>. </a:t>
            </a:r>
            <a:r>
              <a:rPr lang="en-US" sz="2400" i="1"/>
              <a:t>See, e.g.</a:t>
            </a:r>
            <a:r>
              <a:rPr lang="en-US" sz="2400"/>
              <a:t>, </a:t>
            </a:r>
            <a:r>
              <a:rPr lang="en-US" sz="2400" i="1"/>
              <a:t>Cush v. BWIA Int'l Airways Ltd</a:t>
            </a:r>
            <a:r>
              <a:rPr lang="en-US" sz="2400"/>
              <a:t>., 175 F. Supp. 2d 483 (2001) (passenger’s refusal to disembark caused immigration official to forcibly lift, throw, punch, handcuff, and push him from the aircraft, so there was no “accident”).</a:t>
            </a:r>
            <a:endParaRPr lang="en-US" altLang="en-US" sz="2100"/>
          </a:p>
        </p:txBody>
      </p:sp>
      <p:sp>
        <p:nvSpPr>
          <p:cNvPr id="2" name="Title 1"/>
          <p:cNvSpPr>
            <a:spLocks noGrp="1"/>
          </p:cNvSpPr>
          <p:nvPr>
            <p:ph type="title"/>
          </p:nvPr>
        </p:nvSpPr>
        <p:spPr/>
        <p:txBody>
          <a:bodyPr/>
          <a:lstStyle/>
          <a:p>
            <a:r>
              <a:rPr lang="en-US" smtClean="0"/>
              <a:t>Bodily Injury cont.</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mtClean="0"/>
              <a:t>Bodily Injury cont</a:t>
            </a:r>
            <a:r>
              <a:rPr lang="en-US" altLang="en-US"/>
              <a:t>.</a:t>
            </a:r>
          </a:p>
        </p:txBody>
      </p:sp>
      <p:sp>
        <p:nvSpPr>
          <p:cNvPr id="15363" name="Rectangle 3"/>
          <p:cNvSpPr>
            <a:spLocks noGrp="1" noChangeArrowheads="1"/>
          </p:cNvSpPr>
          <p:nvPr>
            <p:ph type="body" idx="1"/>
          </p:nvPr>
        </p:nvSpPr>
        <p:spPr/>
        <p:txBody>
          <a:bodyPr/>
          <a:lstStyle/>
          <a:p>
            <a:r>
              <a:rPr lang="en-US" sz="1400"/>
              <a:t>As the Supreme Court stated, “recovery for a personal injury suffered on board [an] aircraft or in the course of any of the operations of embarking or disembarking . . . if not allowed under the Convention, is not available at all</a:t>
            </a:r>
            <a:r>
              <a:rPr lang="en-US" sz="1400" smtClean="0"/>
              <a:t>.” </a:t>
            </a:r>
            <a:r>
              <a:rPr lang="en-US" sz="1400" i="1"/>
              <a:t>Tseng </a:t>
            </a:r>
            <a:r>
              <a:rPr lang="en-US" sz="1400" smtClean="0"/>
              <a:t>161.</a:t>
            </a:r>
          </a:p>
          <a:p>
            <a:r>
              <a:rPr lang="en-US" sz="1400"/>
              <a:t>Moving to the second requirement, “an air carrier cannot be held liable under Article 17 when an accident has not caused a passenger to suffer death, physical injury, or physical manifestation of injury</a:t>
            </a:r>
            <a:r>
              <a:rPr lang="en-US" sz="1400" smtClean="0"/>
              <a:t>.” </a:t>
            </a:r>
            <a:r>
              <a:rPr lang="en-US" sz="1400" i="1" smtClean="0"/>
              <a:t>E. Airlines, Inc. v. Floyd</a:t>
            </a:r>
            <a:r>
              <a:rPr lang="en-US" sz="1400" smtClean="0"/>
              <a:t>, 499 U.S. 530, 552 (1991).</a:t>
            </a:r>
          </a:p>
          <a:p>
            <a:r>
              <a:rPr lang="en-US" sz="1400"/>
              <a:t>Thus, a plaintiff cannot recover for “purely mental distress</a:t>
            </a:r>
            <a:r>
              <a:rPr lang="en-US" sz="1400" smtClean="0"/>
              <a:t>.”  </a:t>
            </a:r>
            <a:r>
              <a:rPr lang="en-US" sz="1400" i="1" smtClean="0"/>
              <a:t>Id</a:t>
            </a:r>
            <a:r>
              <a:rPr lang="en-US" sz="1400" smtClean="0"/>
              <a:t>.</a:t>
            </a:r>
          </a:p>
          <a:p>
            <a:r>
              <a:rPr lang="en-US" altLang="en-US" sz="1400" smtClean="0"/>
              <a:t>“Courts in the United States, and abroad, have consistently read the Convention to preclude re-covery for purely psychic injuries.” </a:t>
            </a:r>
            <a:r>
              <a:rPr lang="en-US" altLang="en-US" sz="1400" i="1" smtClean="0"/>
              <a:t>Kruger v. Virgin Atl. Airways, Ltd.</a:t>
            </a:r>
            <a:r>
              <a:rPr lang="en-US" altLang="en-US" sz="1400" smtClean="0"/>
              <a:t>, 2013 U.S. Dist. LEXIS 142110 at *30 (E.D. N.Y. Sept. 30, 2013) (citing </a:t>
            </a:r>
            <a:r>
              <a:rPr lang="en-US" altLang="en-US" sz="1400" i="1" smtClean="0"/>
              <a:t>Ehrlich v. Am. Airlines, Inc.</a:t>
            </a:r>
            <a:r>
              <a:rPr lang="en-US" altLang="en-US" sz="1400" smtClean="0"/>
              <a:t>, 360 F.3d 366 (2d Cir. 2004)).</a:t>
            </a:r>
            <a:endParaRPr lang="en-US" altLang="en-US" sz="140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smtClean="0"/>
              <a:t>Bodily Injury cont</a:t>
            </a:r>
            <a:r>
              <a:rPr lang="en-US" altLang="en-US"/>
              <a:t>.</a:t>
            </a:r>
          </a:p>
        </p:txBody>
      </p:sp>
      <p:sp>
        <p:nvSpPr>
          <p:cNvPr id="16387" name="Rectangle 3"/>
          <p:cNvSpPr>
            <a:spLocks noGrp="1" noChangeArrowheads="1"/>
          </p:cNvSpPr>
          <p:nvPr>
            <p:ph type="body" idx="1"/>
          </p:nvPr>
        </p:nvSpPr>
        <p:spPr/>
        <p:txBody>
          <a:bodyPr/>
          <a:lstStyle/>
          <a:p>
            <a:r>
              <a:rPr lang="en-US"/>
              <a:t>For the third requirement, because the term “embarking” evokes a “close temporal and spatial relationship with the flight itself,” a close connection between the accident and the physical act of boarding the aircraft is required</a:t>
            </a:r>
            <a:r>
              <a:rPr lang="en-US" smtClean="0"/>
              <a:t>. </a:t>
            </a:r>
            <a:r>
              <a:rPr lang="en-US" i="1"/>
              <a:t>McCarthy v. Northwest Airlines</a:t>
            </a:r>
            <a:r>
              <a:rPr lang="en-US"/>
              <a:t>, 56 F.3d 313, 316-17 (1st Cir. 1995</a:t>
            </a:r>
            <a:r>
              <a:rPr lang="en-US" smtClean="0"/>
              <a:t>).</a:t>
            </a:r>
          </a:p>
          <a:p>
            <a:endParaRPr lang="en-US" alt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smtClean="0"/>
              <a:t>Bodily Injury cont.</a:t>
            </a:r>
            <a:endParaRPr lang="en-US" altLang="en-US"/>
          </a:p>
        </p:txBody>
      </p:sp>
      <p:sp>
        <p:nvSpPr>
          <p:cNvPr id="17411" name="Rectangle 3"/>
          <p:cNvSpPr>
            <a:spLocks noGrp="1" noChangeArrowheads="1"/>
          </p:cNvSpPr>
          <p:nvPr>
            <p:ph type="body" idx="1"/>
          </p:nvPr>
        </p:nvSpPr>
        <p:spPr/>
        <p:txBody>
          <a:bodyPr/>
          <a:lstStyle/>
          <a:p>
            <a:r>
              <a:rPr lang="en-US" sz="1400"/>
              <a:t>As to damages, the carrier may be held strictly liable up to 113,100 special drawing rights (SDR) of the International Monetary Fund (currently $174,700</a:t>
            </a:r>
            <a:r>
              <a:rPr lang="en-US" sz="1400" smtClean="0"/>
              <a:t>).</a:t>
            </a:r>
          </a:p>
          <a:p>
            <a:pPr lvl="1"/>
            <a:r>
              <a:rPr lang="en-US" sz="1400"/>
              <a:t>Increased on December 30, 2009 for inflation.  Originally 100,000 SDRs at the time of its </a:t>
            </a:r>
            <a:r>
              <a:rPr lang="en-US" sz="1400" smtClean="0"/>
              <a:t>enactment.</a:t>
            </a:r>
          </a:p>
          <a:p>
            <a:r>
              <a:rPr lang="en-US" sz="1400"/>
              <a:t>Even within this cap, the plaintiff still must establish causation and the extent of damages.  When damages are sought in excess of the cap, the Convention permits the carrier to prove that the damage was not due to the negligence of the carrier or was solely due to the negligence of another party</a:t>
            </a:r>
            <a:r>
              <a:rPr lang="en-US" sz="1400" smtClean="0"/>
              <a:t>. </a:t>
            </a:r>
            <a:r>
              <a:rPr lang="en-US" sz="1400" i="1" smtClean="0"/>
              <a:t>See</a:t>
            </a:r>
            <a:r>
              <a:rPr lang="en-US" sz="1400" smtClean="0"/>
              <a:t> Montreal Convention art. 21(1).</a:t>
            </a:r>
            <a:endParaRPr lang="en-US" altLang="en-US" sz="140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2800"/>
              <a:t>B.  Proving a baggage or cargo claim</a:t>
            </a:r>
            <a:endParaRPr lang="en-US" altLang="en-US" sz="2700" b="1"/>
          </a:p>
        </p:txBody>
      </p:sp>
      <p:sp>
        <p:nvSpPr>
          <p:cNvPr id="18435" name="Rectangle 3"/>
          <p:cNvSpPr>
            <a:spLocks noGrp="1" noChangeArrowheads="1"/>
          </p:cNvSpPr>
          <p:nvPr>
            <p:ph type="body" idx="1"/>
          </p:nvPr>
        </p:nvSpPr>
        <p:spPr/>
        <p:txBody>
          <a:bodyPr/>
          <a:lstStyle/>
          <a:p>
            <a:pPr>
              <a:lnSpc>
                <a:spcPct val="90000"/>
              </a:lnSpc>
            </a:pPr>
            <a:r>
              <a:rPr lang="en-US" sz="2000"/>
              <a:t>For a passenger’s baggage, the carrier is liable for the destruction, loss, or damage to a passenger’s baggage that takes place on board the aircraft or after the checked baggage was placed in the charge of the carrier under Article 17(2). </a:t>
            </a:r>
            <a:endParaRPr lang="en-US" sz="2000" smtClean="0"/>
          </a:p>
          <a:p>
            <a:pPr>
              <a:lnSpc>
                <a:spcPct val="90000"/>
              </a:lnSpc>
            </a:pPr>
            <a:r>
              <a:rPr lang="en-US" sz="2000"/>
              <a:t>However, the carrier is not liable for damage caused by the inherent defect or quality of the baggage</a:t>
            </a:r>
            <a:r>
              <a:rPr lang="en-US" sz="2000" smtClean="0"/>
              <a:t>.</a:t>
            </a:r>
          </a:p>
          <a:p>
            <a:pPr>
              <a:lnSpc>
                <a:spcPct val="90000"/>
              </a:lnSpc>
            </a:pPr>
            <a:r>
              <a:rPr lang="en-US" sz="2000"/>
              <a:t>For unchecked baggage, such as personal items, the passenger must show negligence by the carrier’s agent</a:t>
            </a:r>
            <a:r>
              <a:rPr lang="en-US" sz="2000" smtClean="0"/>
              <a:t>.</a:t>
            </a:r>
          </a:p>
          <a:p>
            <a:pPr>
              <a:lnSpc>
                <a:spcPct val="90000"/>
              </a:lnSpc>
            </a:pPr>
            <a:r>
              <a:rPr lang="en-US" sz="2000"/>
              <a:t>Baggage is deemed lost if it has not arrived within twenty-one days. </a:t>
            </a:r>
            <a:r>
              <a:rPr lang="en-US" sz="2000" i="1"/>
              <a:t>Id</a:t>
            </a:r>
            <a:r>
              <a:rPr lang="en-US" sz="2000"/>
              <a:t>. at art. 17(3).</a:t>
            </a:r>
            <a:endParaRPr lang="en-US" altLang="en-US" sz="190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smtClean="0"/>
              <a:t>Baggage cont</a:t>
            </a:r>
            <a:r>
              <a:rPr lang="en-US" altLang="en-US"/>
              <a:t>.</a:t>
            </a:r>
          </a:p>
        </p:txBody>
      </p:sp>
      <p:sp>
        <p:nvSpPr>
          <p:cNvPr id="19459" name="Rectangle 3"/>
          <p:cNvSpPr>
            <a:spLocks noGrp="1" noChangeArrowheads="1"/>
          </p:cNvSpPr>
          <p:nvPr>
            <p:ph type="body" idx="1"/>
          </p:nvPr>
        </p:nvSpPr>
        <p:spPr>
          <a:xfrm>
            <a:off x="1370013" y="1827213"/>
            <a:ext cx="7313612" cy="4802187"/>
          </a:xfrm>
        </p:spPr>
        <p:txBody>
          <a:bodyPr/>
          <a:lstStyle/>
          <a:p>
            <a:pPr>
              <a:lnSpc>
                <a:spcPct val="80000"/>
              </a:lnSpc>
            </a:pPr>
            <a:r>
              <a:rPr lang="en-US" sz="2400"/>
              <a:t>The Montreal Convention limits the liability of the carrier in the case of destruction, loss, damage, or delay of baggage to 1000 Special Drawing Rights for each passenger (currently $1,539.51) unless the passenger has made a special declaration of interest in delivery at destination and has paid a supplementary sum if the case so requires</a:t>
            </a:r>
            <a:r>
              <a:rPr lang="en-US" sz="2400" smtClean="0"/>
              <a:t>. Art</a:t>
            </a:r>
            <a:r>
              <a:rPr lang="en-US" sz="2400"/>
              <a:t>. 22(2</a:t>
            </a:r>
            <a:r>
              <a:rPr lang="en-US" sz="2400" smtClean="0"/>
              <a:t>).</a:t>
            </a:r>
          </a:p>
          <a:p>
            <a:pPr>
              <a:lnSpc>
                <a:spcPct val="80000"/>
              </a:lnSpc>
            </a:pPr>
            <a:r>
              <a:rPr lang="en-US" sz="2400"/>
              <a:t>Although the cap on damages to baggage does not apply to intentional or reckless conduct by the carrier, American courts agree that this exception does not apply to acts of theft committed by employees</a:t>
            </a:r>
            <a:r>
              <a:rPr lang="en-US" sz="2400" smtClean="0"/>
              <a:t>. </a:t>
            </a:r>
            <a:r>
              <a:rPr lang="en-US" sz="2400" i="1"/>
              <a:t>See Shah v. Kuwait Airways Corp.</a:t>
            </a:r>
            <a:r>
              <a:rPr lang="en-US" sz="2400"/>
              <a:t>, 387 Fed. Appx. 13, 15 (2d Cir. 2010).</a:t>
            </a:r>
            <a:endParaRPr lang="en-US" altLang="en-US" sz="210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smtClean="0"/>
              <a:t>Cargo cont</a:t>
            </a:r>
            <a:r>
              <a:rPr lang="en-US" altLang="en-US"/>
              <a:t>.</a:t>
            </a:r>
          </a:p>
        </p:txBody>
      </p:sp>
      <p:sp>
        <p:nvSpPr>
          <p:cNvPr id="20483" name="Rectangle 3"/>
          <p:cNvSpPr>
            <a:spLocks noGrp="1" noChangeArrowheads="1"/>
          </p:cNvSpPr>
          <p:nvPr>
            <p:ph type="body" idx="1"/>
          </p:nvPr>
        </p:nvSpPr>
        <p:spPr>
          <a:xfrm>
            <a:off x="1370013" y="1827213"/>
            <a:ext cx="7313612" cy="4725987"/>
          </a:xfrm>
        </p:spPr>
        <p:txBody>
          <a:bodyPr/>
          <a:lstStyle/>
          <a:p>
            <a:pPr>
              <a:lnSpc>
                <a:spcPct val="80000"/>
              </a:lnSpc>
            </a:pPr>
            <a:r>
              <a:rPr lang="en-US" sz="1600"/>
              <a:t>For commercial cargo shipments, the carrier is generally liable for the destruction, loss, or damage to commercial cargo that takes place during the carriage by air </a:t>
            </a:r>
            <a:r>
              <a:rPr lang="en-US" sz="1600" smtClean="0"/>
              <a:t>under </a:t>
            </a:r>
            <a:r>
              <a:rPr lang="en-US" sz="1600"/>
              <a:t>Article 18(1</a:t>
            </a:r>
            <a:r>
              <a:rPr lang="en-US" sz="1600" smtClean="0"/>
              <a:t>).</a:t>
            </a:r>
          </a:p>
          <a:p>
            <a:pPr>
              <a:lnSpc>
                <a:spcPct val="80000"/>
              </a:lnSpc>
            </a:pPr>
            <a:r>
              <a:rPr lang="en-US" sz="1600"/>
              <a:t> However, the carrier does have four defenses available: (a) inherent defect or quality of the cargo, (b) defective packing by a third party, (c) an act of war, or (d) an act of public/governmental authority</a:t>
            </a:r>
            <a:r>
              <a:rPr lang="en-US" sz="1600" smtClean="0"/>
              <a:t>. Art</a:t>
            </a:r>
            <a:r>
              <a:rPr lang="en-US" sz="1600"/>
              <a:t>. 18(2</a:t>
            </a:r>
            <a:r>
              <a:rPr lang="en-US" sz="1600" smtClean="0"/>
              <a:t>).</a:t>
            </a:r>
          </a:p>
          <a:p>
            <a:pPr>
              <a:lnSpc>
                <a:spcPct val="80000"/>
              </a:lnSpc>
            </a:pPr>
            <a:r>
              <a:rPr lang="en-US" sz="1600"/>
              <a:t>Article 22(3) of the Convention limits potential liability to seventeen Special Drawing Rights (currently $26.17) per kilogram of cargo shipped.  </a:t>
            </a:r>
            <a:endParaRPr lang="en-US" sz="1600" smtClean="0"/>
          </a:p>
          <a:p>
            <a:pPr>
              <a:lnSpc>
                <a:spcPct val="80000"/>
              </a:lnSpc>
            </a:pPr>
            <a:r>
              <a:rPr lang="en-US" sz="1600" smtClean="0"/>
              <a:t>This </a:t>
            </a:r>
            <a:r>
              <a:rPr lang="en-US" sz="1600"/>
              <a:t>limit may be increased in one of two ways: (1) making a special declaration of interest</a:t>
            </a:r>
            <a:r>
              <a:rPr lang="en-US" sz="1600" smtClean="0"/>
              <a:t>, </a:t>
            </a:r>
            <a:r>
              <a:rPr lang="en-US" sz="1600"/>
              <a:t>or (2) “[a] carrier may stipulate that the contract of carriage shall be subject to higher limits of liability than those provided for in this Convention or to no limits of liability whatsoever.” </a:t>
            </a:r>
            <a:r>
              <a:rPr lang="en-US" sz="1600" smtClean="0"/>
              <a:t> </a:t>
            </a:r>
            <a:r>
              <a:rPr lang="en-US" sz="1600" i="1" smtClean="0"/>
              <a:t>See</a:t>
            </a:r>
            <a:r>
              <a:rPr lang="en-US" sz="1600" smtClean="0"/>
              <a:t> Art. </a:t>
            </a:r>
            <a:r>
              <a:rPr lang="en-US" sz="1600"/>
              <a:t>25; </a:t>
            </a:r>
            <a:r>
              <a:rPr lang="en-US" sz="1600" i="1"/>
              <a:t>Eli Lilly &amp; Co. v. Air Express Int’l USA, Inc.</a:t>
            </a:r>
            <a:r>
              <a:rPr lang="en-US" sz="1600"/>
              <a:t>, 615 F.3d 1305, 1308-09 (11th Cir. 2010).</a:t>
            </a:r>
            <a:endParaRPr lang="en-US" altLang="en-US" sz="150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b="1"/>
              <a:t>I.  </a:t>
            </a:r>
            <a:r>
              <a:rPr lang="en-US" altLang="en-US" b="1" smtClean="0"/>
              <a:t>Introduction</a:t>
            </a:r>
            <a:r>
              <a:rPr lang="en-US" altLang="en-US" smtClean="0"/>
              <a:t> </a:t>
            </a:r>
            <a:endParaRPr lang="en-US" altLang="en-US"/>
          </a:p>
        </p:txBody>
      </p:sp>
      <p:sp>
        <p:nvSpPr>
          <p:cNvPr id="3075" name="Rectangle 3"/>
          <p:cNvSpPr>
            <a:spLocks noGrp="1" noChangeArrowheads="1"/>
          </p:cNvSpPr>
          <p:nvPr>
            <p:ph type="body" idx="1"/>
          </p:nvPr>
        </p:nvSpPr>
        <p:spPr/>
        <p:txBody>
          <a:bodyPr/>
          <a:lstStyle/>
          <a:p>
            <a:pPr>
              <a:lnSpc>
                <a:spcPct val="80000"/>
              </a:lnSpc>
            </a:pPr>
            <a:r>
              <a:rPr lang="en-US" sz="2400"/>
              <a:t>The Montreal Convention governs international travel and limits the liability of carriers in the “international carriage of persons, baggage or cargo</a:t>
            </a:r>
            <a:r>
              <a:rPr lang="en-US" sz="2400" smtClean="0"/>
              <a:t>.”  Art. 1.</a:t>
            </a:r>
            <a:r>
              <a:rPr lang="en-US" altLang="en-US" sz="2100" smtClean="0"/>
              <a:t> </a:t>
            </a:r>
            <a:endParaRPr lang="en-US" altLang="en-US" sz="2100"/>
          </a:p>
          <a:p>
            <a:pPr>
              <a:lnSpc>
                <a:spcPct val="80000"/>
              </a:lnSpc>
            </a:pPr>
            <a:r>
              <a:rPr lang="en-US" sz="2400"/>
              <a:t>The Montreal Convention came into effect in the United States on November 4, 2003 and replaced the uniform system of liability for international air carriers previously established by the Warsaw </a:t>
            </a:r>
            <a:r>
              <a:rPr lang="en-US" sz="2400" smtClean="0"/>
              <a:t>Convention. </a:t>
            </a:r>
            <a:r>
              <a:rPr lang="en-US" altLang="en-US" sz="2400" i="1" smtClean="0"/>
              <a:t>Ehrlich v. Am. Airlines, Inc.</a:t>
            </a:r>
            <a:r>
              <a:rPr lang="en-US" altLang="en-US" sz="2400" smtClean="0"/>
              <a:t>, 360 F.3d 366, 371 n.4 (2d Cir. 2004) (Montreal Convention “unifies and replaces the system of liability that derives from the Warsaw Convention”)</a:t>
            </a:r>
            <a:r>
              <a:rPr lang="en-US" altLang="en-US" sz="2100" smtClean="0"/>
              <a:t>.</a:t>
            </a:r>
            <a:endParaRPr lang="en-US" sz="240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2800"/>
              <a:t>C.  Proving a delay claim under Article 19</a:t>
            </a:r>
            <a:endParaRPr lang="en-US" altLang="en-US" sz="2600" b="1" i="1"/>
          </a:p>
        </p:txBody>
      </p:sp>
      <p:sp>
        <p:nvSpPr>
          <p:cNvPr id="21507" name="Rectangle 3"/>
          <p:cNvSpPr>
            <a:spLocks noGrp="1" noChangeArrowheads="1"/>
          </p:cNvSpPr>
          <p:nvPr>
            <p:ph type="body" idx="1"/>
          </p:nvPr>
        </p:nvSpPr>
        <p:spPr>
          <a:xfrm>
            <a:off x="1370013" y="1827213"/>
            <a:ext cx="7313612" cy="4649787"/>
          </a:xfrm>
        </p:spPr>
        <p:txBody>
          <a:bodyPr/>
          <a:lstStyle/>
          <a:p>
            <a:pPr>
              <a:lnSpc>
                <a:spcPct val="80000"/>
              </a:lnSpc>
            </a:pPr>
            <a:r>
              <a:rPr lang="en-US" sz="1600"/>
              <a:t>Article 19 provides that “[t]he carrier is liable for damage occasioned by delay in the carriage by air of passengers, baggage or cargo.  Nevertheless, the carrier shall not be liable for damage occasioned by delay if it proves that it and its servants and agents took all measures that could reasonably be required to avoid the damage or that it was impossible for it or them to take such measures</a:t>
            </a:r>
            <a:r>
              <a:rPr lang="en-US" sz="1600" smtClean="0"/>
              <a:t>.”</a:t>
            </a:r>
          </a:p>
          <a:p>
            <a:pPr>
              <a:lnSpc>
                <a:spcPct val="80000"/>
              </a:lnSpc>
            </a:pPr>
            <a:r>
              <a:rPr lang="en-US" sz="1600"/>
              <a:t> “Courts have construed nonperformance claims as sounding in delay where plaintiff was initially refused boarding but the defendant ultimately transported plaintiff on a later flight.” </a:t>
            </a:r>
            <a:r>
              <a:rPr lang="en-US" sz="1600" i="1"/>
              <a:t>Kamanou-Goune v. Swiss Int’l Airlines</a:t>
            </a:r>
            <a:r>
              <a:rPr lang="en-US" sz="1600"/>
              <a:t>, 2009 U.S. Dist. LEXIS 79715 at *4 (S.D. N.Y. Mar. 27, 2009</a:t>
            </a:r>
            <a:r>
              <a:rPr lang="en-US" sz="1600" smtClean="0"/>
              <a:t>).</a:t>
            </a:r>
          </a:p>
          <a:p>
            <a:pPr>
              <a:lnSpc>
                <a:spcPct val="80000"/>
              </a:lnSpc>
            </a:pPr>
            <a:r>
              <a:rPr lang="en-US" altLang="en-US" sz="1500"/>
              <a:t>However, the Montreal Convention does not apply to total nonperformance in which the airline simply refused to fly the plaintiffs without offering any alternate transportation.  </a:t>
            </a:r>
            <a:r>
              <a:rPr lang="en-US" altLang="en-US" sz="1500" i="1"/>
              <a:t>See In re Nigeria Flights Contract Litigation</a:t>
            </a:r>
            <a:r>
              <a:rPr lang="en-US" altLang="en-US" sz="1500"/>
              <a:t>, 520 F. Supp. 2d 447, 454 (E.D. N.Y. 2007); </a:t>
            </a:r>
            <a:r>
              <a:rPr lang="en-US" altLang="en-US" sz="1500" i="1"/>
              <a:t>Weiss v. El Al Israel Airlines, Ltd.</a:t>
            </a:r>
            <a:r>
              <a:rPr lang="en-US" altLang="en-US" sz="1500"/>
              <a:t>, 433 F. Supp. 2d 361, 366 (S.D. N.Y. 2006). (nonperformance where the plaintiffs “never left the airport”); </a:t>
            </a:r>
            <a:r>
              <a:rPr lang="en-US" altLang="en-US" sz="1500" i="1"/>
              <a:t>Nankin v. Continental Airlines</a:t>
            </a:r>
            <a:r>
              <a:rPr lang="en-US" altLang="en-US" sz="1500"/>
              <a:t>, No. 09-07851, 2010 U.S. Dist. LEXIS 11879 at *7 (C.D. Cal. Jan. 29, 2010) (nonperformance where airline “refused to perform the contract”).</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sz="3200" smtClean="0"/>
              <a:t>Delay claims cont.</a:t>
            </a:r>
            <a:endParaRPr lang="en-US" altLang="en-US" sz="3200"/>
          </a:p>
        </p:txBody>
      </p:sp>
      <p:sp>
        <p:nvSpPr>
          <p:cNvPr id="23555" name="Rectangle 3"/>
          <p:cNvSpPr>
            <a:spLocks noGrp="1" noChangeArrowheads="1"/>
          </p:cNvSpPr>
          <p:nvPr>
            <p:ph type="body" idx="1"/>
          </p:nvPr>
        </p:nvSpPr>
        <p:spPr/>
        <p:txBody>
          <a:bodyPr/>
          <a:lstStyle/>
          <a:p>
            <a:pPr>
              <a:lnSpc>
                <a:spcPct val="90000"/>
              </a:lnSpc>
            </a:pPr>
            <a:r>
              <a:rPr lang="en-US" sz="1800"/>
              <a:t>For example, a plaintiff who was delayed 1.5 hours missed his connecting flight and therefore was unable to attend a funeral service in Cameroon (the entire purpose of his trip); since the airline “did ultimately transport plaintiffs to Cameroon, albeit later than plaintiffs had planned,” it was a delay claim subject to Montreal Convention as opposed to a state law claim for nonperformance of contract. </a:t>
            </a:r>
            <a:r>
              <a:rPr lang="en-US" sz="1800" i="1"/>
              <a:t>Fangbeng Fuondjing v. American Airlines, Inc.</a:t>
            </a:r>
            <a:r>
              <a:rPr lang="en-US" sz="1800"/>
              <a:t>, 2011 U.S. Dist. LEXIS 40078 (D. Md. Apr. 12, 2011). </a:t>
            </a:r>
            <a:endParaRPr lang="en-US" sz="1800" smtClean="0"/>
          </a:p>
          <a:p>
            <a:pPr>
              <a:lnSpc>
                <a:spcPct val="90000"/>
              </a:lnSpc>
            </a:pPr>
            <a:r>
              <a:rPr lang="en-US" sz="1800"/>
              <a:t>Thus, state law concerning breach of contract would apply to total nonperformance (which many plaintiffs prefer), but the Montreal Convention still applies to delay </a:t>
            </a:r>
            <a:r>
              <a:rPr lang="en-US" sz="1800" smtClean="0"/>
              <a:t>claims.</a:t>
            </a:r>
          </a:p>
          <a:p>
            <a:pPr>
              <a:lnSpc>
                <a:spcPct val="90000"/>
              </a:lnSpc>
            </a:pPr>
            <a:r>
              <a:rPr lang="en-US" sz="1800" smtClean="0"/>
              <a:t>Also</a:t>
            </a:r>
            <a:r>
              <a:rPr lang="en-US" sz="1800"/>
              <a:t>, the Supreme Court has stated that delay claims under Article 19 are not limited to “accidents” like Article 17 injury claims</a:t>
            </a:r>
            <a:r>
              <a:rPr lang="en-US" sz="1800" smtClean="0"/>
              <a:t>. </a:t>
            </a:r>
            <a:r>
              <a:rPr lang="nb-NO" sz="1800" i="1"/>
              <a:t>Tseng</a:t>
            </a:r>
            <a:r>
              <a:rPr lang="nb-NO" sz="1800"/>
              <a:t>, 525 U.S. at 179 n.4</a:t>
            </a:r>
            <a:r>
              <a:rPr lang="nb-NO" sz="1800" smtClean="0"/>
              <a:t>.</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sz="3000" smtClean="0"/>
              <a:t>Delay claims cont.</a:t>
            </a:r>
            <a:endParaRPr lang="en-US" altLang="en-US" sz="3000"/>
          </a:p>
        </p:txBody>
      </p:sp>
      <p:sp>
        <p:nvSpPr>
          <p:cNvPr id="24579" name="Rectangle 3"/>
          <p:cNvSpPr>
            <a:spLocks noGrp="1" noChangeArrowheads="1"/>
          </p:cNvSpPr>
          <p:nvPr>
            <p:ph type="body" idx="1"/>
          </p:nvPr>
        </p:nvSpPr>
        <p:spPr/>
        <p:txBody>
          <a:bodyPr/>
          <a:lstStyle/>
          <a:p>
            <a:pPr>
              <a:lnSpc>
                <a:spcPct val="90000"/>
              </a:lnSpc>
            </a:pPr>
            <a:r>
              <a:rPr lang="en-US" sz="1800"/>
              <a:t>For damages caused by delay in the carriage of passengers, the plaintiff can recover a maximum of 4,694 SDRs (currently $7,288.06). Article 22(1).  The original amount was 4,150 SDRs.</a:t>
            </a:r>
          </a:p>
          <a:p>
            <a:pPr>
              <a:lnSpc>
                <a:spcPct val="90000"/>
              </a:lnSpc>
            </a:pPr>
            <a:r>
              <a:rPr lang="en-US" sz="1800"/>
              <a:t>In addition, “mental injury damages are not recoverable under Article 19.” </a:t>
            </a:r>
            <a:r>
              <a:rPr lang="en-US" sz="1800" i="1"/>
              <a:t>Mizyed v. Delta Airlines, Inc.</a:t>
            </a:r>
            <a:r>
              <a:rPr lang="en-US" sz="1800"/>
              <a:t>, 2012 U.S. Dist. LEXIS 66848 at *13 (E.D. La. May 14, 2012) (citing </a:t>
            </a:r>
            <a:r>
              <a:rPr lang="en-US" sz="1800" i="1"/>
              <a:t>Lee v. American Airlines, Inc.</a:t>
            </a:r>
            <a:r>
              <a:rPr lang="en-US" sz="1800"/>
              <a:t>, 355 F.3d 386, 387 (5th Cir. 2004)).</a:t>
            </a:r>
          </a:p>
          <a:p>
            <a:pPr>
              <a:lnSpc>
                <a:spcPct val="90000"/>
              </a:lnSpc>
            </a:pPr>
            <a:r>
              <a:rPr lang="en-US" sz="1800"/>
              <a:t>However, at least one court has noted that the Montreal Convention’s liability limits do not apply when the defendant acted intentionally. </a:t>
            </a:r>
            <a:r>
              <a:rPr lang="en-US" sz="1800" i="1"/>
              <a:t>Fangbeng</a:t>
            </a:r>
            <a:r>
              <a:rPr lang="en-US" sz="1800"/>
              <a:t>, 2011 U.S. Dist. LEXIS 40078.</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a:t>VI.  The Montreal Convention can’t preempt a discrimination claim, right?</a:t>
            </a:r>
            <a:endParaRPr lang="en-US" sz="2800"/>
          </a:p>
        </p:txBody>
      </p:sp>
      <p:sp>
        <p:nvSpPr>
          <p:cNvPr id="3" name="Content Placeholder 2"/>
          <p:cNvSpPr>
            <a:spLocks noGrp="1"/>
          </p:cNvSpPr>
          <p:nvPr>
            <p:ph idx="1"/>
          </p:nvPr>
        </p:nvSpPr>
        <p:spPr/>
        <p:txBody>
          <a:bodyPr/>
          <a:lstStyle/>
          <a:p>
            <a:r>
              <a:rPr lang="en-US" sz="2400"/>
              <a:t>Actually, yes it can. </a:t>
            </a:r>
            <a:endParaRPr lang="en-US" sz="2400" smtClean="0"/>
          </a:p>
          <a:p>
            <a:r>
              <a:rPr lang="en-US" sz="2400"/>
              <a:t>In </a:t>
            </a:r>
            <a:r>
              <a:rPr lang="en-US" sz="2400" i="1"/>
              <a:t>King v. American Airlines, Inc</a:t>
            </a:r>
            <a:r>
              <a:rPr lang="en-US" sz="2400" i="1" smtClean="0"/>
              <a:t>.</a:t>
            </a:r>
            <a:r>
              <a:rPr lang="en-US" sz="2400" smtClean="0"/>
              <a:t>, </a:t>
            </a:r>
            <a:r>
              <a:rPr lang="en-US" sz="2400"/>
              <a:t>284 F.3d 352 (2d Cir. 2002</a:t>
            </a:r>
            <a:r>
              <a:rPr lang="en-US" sz="2400" smtClean="0"/>
              <a:t>), </a:t>
            </a:r>
            <a:r>
              <a:rPr lang="en-US" sz="2400"/>
              <a:t>the Second Circuit held that a passenger’s claims for racial discrimination during embarkation were preempted</a:t>
            </a:r>
            <a:r>
              <a:rPr lang="en-US" sz="2400" smtClean="0"/>
              <a:t>.</a:t>
            </a:r>
          </a:p>
          <a:p>
            <a:r>
              <a:rPr lang="en-US" sz="2400"/>
              <a:t> “Notably, every court that has addressed the issue of whether discrimination claims are preempted by the Warsaw Convention </a:t>
            </a:r>
            <a:r>
              <a:rPr lang="en-US" sz="2400" i="1"/>
              <a:t>post-Tseng</a:t>
            </a:r>
            <a:r>
              <a:rPr lang="en-US" sz="2400"/>
              <a:t> has reached a similar conclusion.” </a:t>
            </a:r>
            <a:r>
              <a:rPr lang="en-US" sz="2400" i="1"/>
              <a:t>Id</a:t>
            </a:r>
            <a:r>
              <a:rPr lang="en-US" sz="2400"/>
              <a:t>. at 361. </a:t>
            </a:r>
          </a:p>
        </p:txBody>
      </p:sp>
    </p:spTree>
    <p:extLst>
      <p:ext uri="{BB962C8B-B14F-4D97-AF65-F5344CB8AC3E}">
        <p14:creationId xmlns:p14="http://schemas.microsoft.com/office/powerpoint/2010/main" val="4191513537"/>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Discrimination cont.</a:t>
            </a:r>
            <a:endParaRPr lang="en-US"/>
          </a:p>
        </p:txBody>
      </p:sp>
      <p:sp>
        <p:nvSpPr>
          <p:cNvPr id="3" name="Content Placeholder 2"/>
          <p:cNvSpPr>
            <a:spLocks noGrp="1"/>
          </p:cNvSpPr>
          <p:nvPr>
            <p:ph idx="1"/>
          </p:nvPr>
        </p:nvSpPr>
        <p:spPr/>
        <p:txBody>
          <a:bodyPr/>
          <a:lstStyle/>
          <a:p>
            <a:r>
              <a:rPr lang="en-US" sz="2400"/>
              <a:t>The “local” law preempted by the treaties and </a:t>
            </a:r>
            <a:r>
              <a:rPr lang="en-US" sz="2400" i="1"/>
              <a:t>Tseng</a:t>
            </a:r>
            <a:r>
              <a:rPr lang="en-US" sz="2400"/>
              <a:t> includes claims under federal statutes as well as state law. </a:t>
            </a:r>
            <a:r>
              <a:rPr lang="en-US" sz="2400" i="1"/>
              <a:t>Id</a:t>
            </a:r>
            <a:r>
              <a:rPr lang="en-US" sz="2400"/>
              <a:t>. (citing </a:t>
            </a:r>
            <a:r>
              <a:rPr lang="en-US" sz="2400" i="1"/>
              <a:t>Brauner v. British Airways PLC</a:t>
            </a:r>
            <a:r>
              <a:rPr lang="en-US" sz="2400"/>
              <a:t>, 2012 U.S. Dist. LEXIS 51802 (E.D. N.Y. Apr. 12, 2012) (religious discrimination); </a:t>
            </a:r>
            <a:r>
              <a:rPr lang="en-US" sz="2400" i="1"/>
              <a:t>Atia v. Delta Airlines, Inc.</a:t>
            </a:r>
            <a:r>
              <a:rPr lang="en-US" sz="2400"/>
              <a:t>, 692 F. Supp. 2d 693, 702 (E.D. Ky. 2010) (national origin discrimination); </a:t>
            </a:r>
            <a:r>
              <a:rPr lang="en-US" sz="2400" i="1"/>
              <a:t>Nobre v. American Airlines</a:t>
            </a:r>
            <a:r>
              <a:rPr lang="en-US" sz="2400"/>
              <a:t>, 2009 U.S. Dist. LEXIS 122668 (S.D. Fla. Dec. 21, 2009) (racial discrimination)). </a:t>
            </a:r>
          </a:p>
        </p:txBody>
      </p:sp>
    </p:spTree>
    <p:extLst>
      <p:ext uri="{BB962C8B-B14F-4D97-AF65-F5344CB8AC3E}">
        <p14:creationId xmlns:p14="http://schemas.microsoft.com/office/powerpoint/2010/main" val="1639641510"/>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Discrimination cont.</a:t>
            </a:r>
            <a:endParaRPr lang="en-US"/>
          </a:p>
        </p:txBody>
      </p:sp>
      <p:sp>
        <p:nvSpPr>
          <p:cNvPr id="3" name="Content Placeholder 2"/>
          <p:cNvSpPr>
            <a:spLocks noGrp="1"/>
          </p:cNvSpPr>
          <p:nvPr>
            <p:ph idx="1"/>
          </p:nvPr>
        </p:nvSpPr>
        <p:spPr/>
        <p:txBody>
          <a:bodyPr/>
          <a:lstStyle/>
          <a:p>
            <a:r>
              <a:rPr lang="en-US" sz="2000"/>
              <a:t>“The Convention massively curtails damage awards for victims of horrible acts [of] terrorism; the fact that the Convention also abridges recovery for...discrimination should not surprise anyone.” </a:t>
            </a:r>
            <a:r>
              <a:rPr lang="en-US" sz="2000" i="1"/>
              <a:t>Id</a:t>
            </a:r>
            <a:r>
              <a:rPr lang="en-US" sz="2000"/>
              <a:t>. at 362</a:t>
            </a:r>
            <a:r>
              <a:rPr lang="en-US" sz="2000" smtClean="0"/>
              <a:t>.</a:t>
            </a:r>
          </a:p>
          <a:p>
            <a:r>
              <a:rPr lang="en-US" sz="2000"/>
              <a:t>The same result was also reached in </a:t>
            </a:r>
            <a:r>
              <a:rPr lang="en-US" sz="2000" i="1"/>
              <a:t>Mizyed v. Delta Airlines, Inc.</a:t>
            </a:r>
            <a:r>
              <a:rPr lang="en-US" sz="2000"/>
              <a:t>, 2012 U.S. Dist. LEXIS 66848 (E.D. La. May 14, 2012) (discrimination based on ethnicity) and </a:t>
            </a:r>
            <a:r>
              <a:rPr lang="en-US" sz="2000" i="1"/>
              <a:t>Gibbs v. American Airlines</a:t>
            </a:r>
            <a:r>
              <a:rPr lang="en-US" sz="2000"/>
              <a:t>, 191 F. Supp. 2d 144 (D. D.C. 2002) (racial discrimination</a:t>
            </a:r>
            <a:r>
              <a:rPr lang="en-US" sz="2000" smtClean="0"/>
              <a:t>).</a:t>
            </a:r>
          </a:p>
          <a:p>
            <a:r>
              <a:rPr lang="en-US" sz="2000"/>
              <a:t>The courts have applied the same reasoning to discrimination claims based on Articles 17, 18, and 19</a:t>
            </a:r>
            <a:r>
              <a:rPr lang="en-US" sz="2000" smtClean="0"/>
              <a:t> </a:t>
            </a:r>
            <a:endParaRPr lang="en-US" sz="2000"/>
          </a:p>
        </p:txBody>
      </p:sp>
    </p:spTree>
    <p:extLst>
      <p:ext uri="{BB962C8B-B14F-4D97-AF65-F5344CB8AC3E}">
        <p14:creationId xmlns:p14="http://schemas.microsoft.com/office/powerpoint/2010/main" val="1165471909"/>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Conclusion</a:t>
            </a:r>
            <a:endParaRPr lang="en-US"/>
          </a:p>
        </p:txBody>
      </p:sp>
      <p:sp>
        <p:nvSpPr>
          <p:cNvPr id="3" name="Content Placeholder 2"/>
          <p:cNvSpPr>
            <a:spLocks noGrp="1"/>
          </p:cNvSpPr>
          <p:nvPr>
            <p:ph idx="1"/>
          </p:nvPr>
        </p:nvSpPr>
        <p:spPr/>
        <p:txBody>
          <a:bodyPr/>
          <a:lstStyle/>
          <a:p>
            <a:r>
              <a:rPr lang="en-US"/>
              <a:t>The Montreal Convention has a tremendous effect on the rights of carriers and passengers aboard international flights.  </a:t>
            </a:r>
            <a:endParaRPr lang="en-US" smtClean="0"/>
          </a:p>
          <a:p>
            <a:r>
              <a:rPr lang="en-US" smtClean="0"/>
              <a:t>Its </a:t>
            </a:r>
            <a:r>
              <a:rPr lang="en-US"/>
              <a:t>provisions and the cases interpreting them must be carefully reviewed and considered whenever a potential claim is raised involving an international flight.</a:t>
            </a:r>
          </a:p>
          <a:p>
            <a:endParaRPr lang="en-US"/>
          </a:p>
        </p:txBody>
      </p:sp>
    </p:spTree>
    <p:extLst>
      <p:ext uri="{BB962C8B-B14F-4D97-AF65-F5344CB8AC3E}">
        <p14:creationId xmlns:p14="http://schemas.microsoft.com/office/powerpoint/2010/main" val="427806724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smtClean="0"/>
              <a:t>Introduction cont</a:t>
            </a:r>
            <a:r>
              <a:rPr lang="en-US" altLang="en-US"/>
              <a:t>.</a:t>
            </a:r>
          </a:p>
        </p:txBody>
      </p:sp>
      <p:sp>
        <p:nvSpPr>
          <p:cNvPr id="4099" name="Rectangle 3"/>
          <p:cNvSpPr>
            <a:spLocks noGrp="1" noChangeArrowheads="1"/>
          </p:cNvSpPr>
          <p:nvPr>
            <p:ph type="body" idx="1"/>
          </p:nvPr>
        </p:nvSpPr>
        <p:spPr/>
        <p:txBody>
          <a:bodyPr/>
          <a:lstStyle/>
          <a:p>
            <a:pPr>
              <a:lnSpc>
                <a:spcPct val="80000"/>
              </a:lnSpc>
            </a:pPr>
            <a:r>
              <a:rPr lang="en-US" altLang="en-US" sz="1900" smtClean="0"/>
              <a:t>Full citation for the Montreal Convention: </a:t>
            </a:r>
            <a:r>
              <a:rPr lang="en-US" altLang="en-US" sz="2000" smtClean="0"/>
              <a:t>Convention for the Unification of Certain Rules for International Carriage by Air, art. 55, May 28, 1999, S. Treaty Doc. No. 106-45, 2242 U.N.T.S. 350.</a:t>
            </a:r>
            <a:r>
              <a:rPr lang="en-US" altLang="en-US" sz="1900" smtClean="0"/>
              <a:t> </a:t>
            </a:r>
            <a:endParaRPr lang="en-US" altLang="en-US" sz="1900"/>
          </a:p>
          <a:p>
            <a:pPr>
              <a:lnSpc>
                <a:spcPct val="80000"/>
              </a:lnSpc>
            </a:pPr>
            <a:r>
              <a:rPr lang="en-US" sz="2000"/>
              <a:t>Because the Montreal Convention only recently came into force, courts may rely on cases interpreting the Warsaw Convention where the provisions of the Montreal Convention are substantively the same</a:t>
            </a:r>
            <a:r>
              <a:rPr lang="en-US" sz="2000" smtClean="0"/>
              <a:t>. </a:t>
            </a:r>
            <a:r>
              <a:rPr lang="en-US" sz="2000" i="1" smtClean="0"/>
              <a:t>See Ugaz v. Am. Airlines, Inc.</a:t>
            </a:r>
            <a:r>
              <a:rPr lang="en-US" sz="2000" smtClean="0"/>
              <a:t>, 576 F. Supp. 2d 1354, 1360 (S.D. Fla. 2008); </a:t>
            </a:r>
            <a:r>
              <a:rPr lang="en-US" sz="2000" i="1" smtClean="0"/>
              <a:t>Paradis v. Ghana Airways Ltd.</a:t>
            </a:r>
            <a:r>
              <a:rPr lang="en-US" sz="2000" smtClean="0"/>
              <a:t>, 348 F. Supp. 2d 106, 111 (S.D. N.Y. 2004)    </a:t>
            </a:r>
            <a:r>
              <a:rPr lang="en-US" altLang="en-US" sz="1900" smtClean="0"/>
              <a:t>   </a:t>
            </a:r>
            <a:endParaRPr lang="en-US" altLang="en-US" sz="1900"/>
          </a:p>
          <a:p>
            <a:pPr>
              <a:lnSpc>
                <a:spcPct val="80000"/>
              </a:lnSpc>
            </a:pPr>
            <a:endParaRPr lang="en-US" altLang="en-US" sz="190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smtClean="0"/>
              <a:t>II. When does the Montreal Convention apply?</a:t>
            </a:r>
            <a:endParaRPr lang="en-US" altLang="en-US"/>
          </a:p>
        </p:txBody>
      </p:sp>
      <p:sp>
        <p:nvSpPr>
          <p:cNvPr id="5123" name="Rectangle 3"/>
          <p:cNvSpPr>
            <a:spLocks noGrp="1" noChangeArrowheads="1"/>
          </p:cNvSpPr>
          <p:nvPr>
            <p:ph type="body" idx="1"/>
          </p:nvPr>
        </p:nvSpPr>
        <p:spPr>
          <a:xfrm>
            <a:off x="1370013" y="1827212"/>
            <a:ext cx="7313612" cy="4802187"/>
          </a:xfrm>
        </p:spPr>
        <p:txBody>
          <a:bodyPr/>
          <a:lstStyle/>
          <a:p>
            <a:r>
              <a:rPr lang="en-US" altLang="en-US" sz="1600" smtClean="0"/>
              <a:t>Article 1 of the Montreal Convention defines “international carriage” as “carriage in which…the place of departure and the place of destination, whether or not there be a break in the carriage or a transhipment, are situated either within the territories of two States Parties, or within the terri-tory of a single State Party if there is an agreed stopping place within the territory of another State, even if that State is not a State Party.”</a:t>
            </a:r>
          </a:p>
          <a:p>
            <a:r>
              <a:rPr lang="en-US" sz="1600"/>
              <a:t>A “State Party” is a country that has ratified the Montreal Convention, and there currently, 107 such countries</a:t>
            </a:r>
            <a:r>
              <a:rPr lang="en-US" sz="1600" smtClean="0"/>
              <a:t>. </a:t>
            </a:r>
            <a:r>
              <a:rPr lang="en-US" sz="1600" i="1"/>
              <a:t>See</a:t>
            </a:r>
            <a:r>
              <a:rPr lang="en-US" sz="1600"/>
              <a:t> International Civil Aviation Organization’s</a:t>
            </a:r>
            <a:r>
              <a:rPr lang="en-US" sz="1600" b="1"/>
              <a:t> </a:t>
            </a:r>
            <a:r>
              <a:rPr lang="en-US" sz="1600"/>
              <a:t>official list of contracting parties to the Montreal Convention, http://www.icao.int/secretariat/legal/List%20of%20Parties/Mtl99_EN.pdf.  A list of countries subject to the Warsaw Convention is available at http://www.icao.int/secretariat/legal/List%20of%20Parties/WC-HP_EN.pdf.</a:t>
            </a:r>
            <a:r>
              <a:rPr lang="en-US" altLang="en-US" sz="1600" smtClean="0"/>
              <a:t> </a:t>
            </a:r>
            <a:endParaRPr lang="en-US" altLang="en-US" sz="160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sz="3200" b="1" smtClean="0"/>
              <a:t>Application cont.</a:t>
            </a:r>
            <a:endParaRPr lang="en-US" altLang="en-US" sz="3200"/>
          </a:p>
        </p:txBody>
      </p:sp>
      <p:sp>
        <p:nvSpPr>
          <p:cNvPr id="6147" name="Rectangle 3"/>
          <p:cNvSpPr>
            <a:spLocks noGrp="1" noChangeArrowheads="1"/>
          </p:cNvSpPr>
          <p:nvPr>
            <p:ph type="body" idx="1"/>
          </p:nvPr>
        </p:nvSpPr>
        <p:spPr/>
        <p:txBody>
          <a:bodyPr/>
          <a:lstStyle/>
          <a:p>
            <a:r>
              <a:rPr lang="en-US" sz="1600"/>
              <a:t>In other words, the Montreal Convention applies to the following types of flights: (1) one-way international flights when both countries (departure and destination) have ratified the Convention, and (2) roundtrip international travel that begins and ends in a country that has ratified the Convention.</a:t>
            </a:r>
            <a:r>
              <a:rPr lang="en-US" altLang="en-US" sz="1600" smtClean="0"/>
              <a:t> </a:t>
            </a:r>
          </a:p>
          <a:p>
            <a:r>
              <a:rPr lang="en-US" sz="1600"/>
              <a:t>For roundtrip international travel, the courts have concluded that “the place of destination” is the same as “the place of departure,” so only that country’s status is reviewed</a:t>
            </a:r>
            <a:r>
              <a:rPr lang="en-US" sz="1600" smtClean="0"/>
              <a:t>.</a:t>
            </a:r>
          </a:p>
          <a:p>
            <a:r>
              <a:rPr lang="en-US" altLang="en-US" sz="1600" smtClean="0"/>
              <a:t>For example, a roundtrip ticket from the United States to St. Lucia and back was covered under the Montreal Convention, even though St. Lucia was not one of its signatories.  </a:t>
            </a:r>
            <a:r>
              <a:rPr lang="en-US" altLang="en-US" sz="1600" i="1" smtClean="0"/>
              <a:t>In re Air Crash at Lexington</a:t>
            </a:r>
            <a:r>
              <a:rPr lang="en-US" altLang="en-US" sz="1600" smtClean="0"/>
              <a:t>, 501 F. Supp. 2d 902, 908 (E.D. Ky. 2007).  </a:t>
            </a:r>
            <a:r>
              <a:rPr lang="en-US" altLang="en-US" sz="1600" i="1" smtClean="0"/>
              <a:t>See also Knowlton v. American Airlines, Inc.</a:t>
            </a:r>
            <a:r>
              <a:rPr lang="en-US" altLang="en-US" sz="1600" smtClean="0"/>
              <a:t>, 2007 U.S. Dist. LEXIS 6882 (D. Md. 2007) (Montreal Convention applied to a round-trip ticket from Maryland to the Dominican Republic, even though the latter was not a party to the Convention).</a:t>
            </a:r>
            <a:endParaRPr lang="en-US" altLang="en-US" sz="160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smtClean="0"/>
              <a:t>III.  Does the Montreal Convention preempt state law claims?</a:t>
            </a:r>
            <a:endParaRPr lang="en-US" altLang="en-US"/>
          </a:p>
        </p:txBody>
      </p:sp>
      <p:sp>
        <p:nvSpPr>
          <p:cNvPr id="7171" name="Rectangle 3"/>
          <p:cNvSpPr>
            <a:spLocks noGrp="1" noChangeArrowheads="1"/>
          </p:cNvSpPr>
          <p:nvPr>
            <p:ph type="body" idx="1"/>
          </p:nvPr>
        </p:nvSpPr>
        <p:spPr>
          <a:xfrm>
            <a:off x="1370013" y="1827212"/>
            <a:ext cx="7313612" cy="4344987"/>
          </a:xfrm>
        </p:spPr>
        <p:txBody>
          <a:bodyPr/>
          <a:lstStyle/>
          <a:p>
            <a:r>
              <a:rPr lang="en-US" sz="1600"/>
              <a:t>Yes.  Article 29 of the Montreal Convention states: “In the carriage of passengers…any action for damages, however founded, whether under this Convention or in contract or in tort or otherwise, can only be brought subject to the conditions and such limits as are set out in this Convention</a:t>
            </a:r>
            <a:r>
              <a:rPr lang="en-US" sz="1600" smtClean="0"/>
              <a:t>.”</a:t>
            </a:r>
          </a:p>
          <a:p>
            <a:r>
              <a:rPr lang="en-US" sz="1600"/>
              <a:t>Like the Warsaw Convention, Article 29 of the Montreal Convention preempts state-law claims, whether or not the application of the Montreal Convention results in recovery in a particular case</a:t>
            </a:r>
            <a:r>
              <a:rPr lang="en-US" sz="1600" smtClean="0"/>
              <a:t>. </a:t>
            </a:r>
            <a:r>
              <a:rPr lang="en-US" sz="1600" i="1" smtClean="0"/>
              <a:t>Tseng</a:t>
            </a:r>
            <a:r>
              <a:rPr lang="en-US" sz="1600" smtClean="0"/>
              <a:t>, 525 U.S. at 161; </a:t>
            </a:r>
            <a:r>
              <a:rPr lang="en-US" sz="1600" i="1" smtClean="0"/>
              <a:t>Best v. BWIA West Indies Airways, Ltd.</a:t>
            </a:r>
            <a:r>
              <a:rPr lang="en-US" sz="1600" smtClean="0"/>
              <a:t>, 581 F. Supp. 2d 359 (E.D. N.Y. 2008).</a:t>
            </a:r>
          </a:p>
          <a:p>
            <a:r>
              <a:rPr lang="en-US" altLang="en-US" sz="1600" smtClean="0"/>
              <a:t>The U.S. Supreme Court has stated that “the Convention’s preemptive effect on local law ex-tends to all causes of action for injuries to persons or baggage suffered in the course of interna-tional airline transportation, regardless of whether a claim actually could be maintained under the provisions of the Convention.” </a:t>
            </a:r>
            <a:r>
              <a:rPr lang="es-ES" altLang="en-US" sz="1600" i="1" smtClean="0"/>
              <a:t>El Al Israel Airlines, Ltd. v. Tsui Yuan Tseng</a:t>
            </a:r>
            <a:r>
              <a:rPr lang="es-ES" altLang="en-US" sz="1600" smtClean="0"/>
              <a:t>, 525 U.S. 155, 174-76 (1999).</a:t>
            </a:r>
            <a:endParaRPr lang="en-US" altLang="en-US" sz="160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smtClean="0"/>
              <a:t>Preemption cont</a:t>
            </a:r>
            <a:r>
              <a:rPr lang="en-US" altLang="en-US"/>
              <a:t>.</a:t>
            </a:r>
          </a:p>
        </p:txBody>
      </p:sp>
      <p:sp>
        <p:nvSpPr>
          <p:cNvPr id="8195" name="Rectangle 3"/>
          <p:cNvSpPr>
            <a:spLocks noGrp="1" noChangeArrowheads="1"/>
          </p:cNvSpPr>
          <p:nvPr>
            <p:ph type="body" idx="1"/>
          </p:nvPr>
        </p:nvSpPr>
        <p:spPr/>
        <p:txBody>
          <a:bodyPr/>
          <a:lstStyle/>
          <a:p>
            <a:r>
              <a:rPr lang="en-US" sz="1600"/>
              <a:t>If an action for damages falls within the Convention’s provisions, then the treaty provides the </a:t>
            </a:r>
            <a:r>
              <a:rPr lang="en-US" sz="1600" u="sng"/>
              <a:t>sole</a:t>
            </a:r>
            <a:r>
              <a:rPr lang="en-US" sz="1600"/>
              <a:t> cause of action under which a claimant may seek redress for his injuries</a:t>
            </a:r>
            <a:r>
              <a:rPr lang="en-US" sz="1600" smtClean="0"/>
              <a:t>. </a:t>
            </a:r>
            <a:r>
              <a:rPr lang="en-US" sz="1600" i="1"/>
              <a:t>See El Al Isr. Airlines, Ltd. v. Tseng</a:t>
            </a:r>
            <a:r>
              <a:rPr lang="en-US" sz="1600"/>
              <a:t>, 525 U.S. 155, 176 (1999) (interpreting the Warsaw Convention); </a:t>
            </a:r>
            <a:r>
              <a:rPr lang="en-US" sz="1600" i="1"/>
              <a:t>Paradis</a:t>
            </a:r>
            <a:r>
              <a:rPr lang="en-US" sz="1600"/>
              <a:t>, 348 F. Supp. 2d at 111 (S.D. N.Y. 2004) (finding identical preemptive effect as between Article 24 of the Warsaw Convention and Article 29 of the Montreal Convention).</a:t>
            </a:r>
            <a:r>
              <a:rPr lang="en-US" sz="1600" smtClean="0"/>
              <a:t> </a:t>
            </a:r>
          </a:p>
          <a:p>
            <a:r>
              <a:rPr lang="en-US" sz="1600"/>
              <a:t>Accordingly, the Montreal Convention, where applicable, preempts all state-law </a:t>
            </a:r>
            <a:r>
              <a:rPr lang="en-US" sz="1600" smtClean="0"/>
              <a:t>remedies.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mtClean="0"/>
              <a:t>Preemption cont.</a:t>
            </a:r>
            <a:endParaRPr lang="en-US" altLang="en-US"/>
          </a:p>
        </p:txBody>
      </p:sp>
      <p:sp>
        <p:nvSpPr>
          <p:cNvPr id="9219" name="Rectangle 3"/>
          <p:cNvSpPr>
            <a:spLocks noGrp="1" noChangeArrowheads="1"/>
          </p:cNvSpPr>
          <p:nvPr>
            <p:ph type="body" idx="1"/>
          </p:nvPr>
        </p:nvSpPr>
        <p:spPr>
          <a:xfrm>
            <a:off x="1370013" y="1827212"/>
            <a:ext cx="7313612" cy="4878388"/>
          </a:xfrm>
        </p:spPr>
        <p:txBody>
          <a:bodyPr/>
          <a:lstStyle/>
          <a:p>
            <a:pPr>
              <a:lnSpc>
                <a:spcPct val="80000"/>
              </a:lnSpc>
            </a:pPr>
            <a:r>
              <a:rPr lang="en-US" sz="2000" smtClean="0"/>
              <a:t>As such, the Montreal Convention can create federal question jurisdiction, especially when it is plead in the complaint.  </a:t>
            </a:r>
          </a:p>
          <a:p>
            <a:pPr>
              <a:lnSpc>
                <a:spcPct val="80000"/>
              </a:lnSpc>
            </a:pPr>
            <a:r>
              <a:rPr lang="en-US" sz="2000" i="1" smtClean="0"/>
              <a:t>See</a:t>
            </a:r>
            <a:r>
              <a:rPr lang="en-US" sz="2000" smtClean="0"/>
              <a:t> 28 U.S.C. §1331 (federal question jurisdiction includes “treaties of the United States”); </a:t>
            </a:r>
            <a:r>
              <a:rPr lang="en-US" sz="2000" i="1" smtClean="0"/>
              <a:t>Campbell v. Air Jam. Ltd.</a:t>
            </a:r>
            <a:r>
              <a:rPr lang="en-US" sz="2000" smtClean="0"/>
              <a:t>, 891 F. Supp. 2d 1338, 1339 n.2 (S.D. Fla. 2012) (“The Montreal Convention confers exclusive subject matter jurisdiction in federal court”);</a:t>
            </a:r>
            <a:r>
              <a:rPr lang="en-US" sz="2000" i="1" smtClean="0"/>
              <a:t> Mateo v. JetBlue Airways Corp.</a:t>
            </a:r>
            <a:r>
              <a:rPr lang="en-US" sz="2000" smtClean="0"/>
              <a:t>, 847 F. Supp. 2d 383, 386-87 (E.D. N.Y. 2012) (permitting removal under Montreal Convention of an action alleging only state law claims for damages related to international flight); </a:t>
            </a:r>
            <a:r>
              <a:rPr lang="en-US" sz="2000" i="1" smtClean="0"/>
              <a:t>Ugaz v. Am. Airlines, Inc.</a:t>
            </a:r>
            <a:r>
              <a:rPr lang="en-US" sz="2000" smtClean="0"/>
              <a:t>, 576 F. Supp. 2d 1354, 1358 (S.D. Fla. 2008) (Montreal Convention presents a federal question); </a:t>
            </a:r>
            <a:r>
              <a:rPr lang="en-US" sz="2000" i="1" smtClean="0"/>
              <a:t>Paradis v. Ghana Airways Ltd.</a:t>
            </a:r>
            <a:r>
              <a:rPr lang="en-US" sz="2000" smtClean="0"/>
              <a:t>, 348 F. Supp. 2d 106, 111 (S.D. N.Y. 2004) (“the preemptive effect is identical regardless of whether the Montreal Convention or the Warsaw Convention applies”).</a:t>
            </a:r>
            <a:endParaRPr lang="en-US" altLang="en-US" sz="200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z="3200" b="1"/>
              <a:t>IV.  Who has standing?</a:t>
            </a:r>
            <a:r>
              <a:rPr lang="en-US" altLang="en-US" sz="3200" smtClean="0"/>
              <a:t> </a:t>
            </a:r>
            <a:endParaRPr lang="en-US" altLang="en-US" sz="3200"/>
          </a:p>
        </p:txBody>
      </p:sp>
      <p:sp>
        <p:nvSpPr>
          <p:cNvPr id="10243" name="Rectangle 3"/>
          <p:cNvSpPr>
            <a:spLocks noGrp="1" noChangeArrowheads="1"/>
          </p:cNvSpPr>
          <p:nvPr>
            <p:ph type="body" idx="1"/>
          </p:nvPr>
        </p:nvSpPr>
        <p:spPr/>
        <p:txBody>
          <a:bodyPr/>
          <a:lstStyle/>
          <a:p>
            <a:pPr>
              <a:lnSpc>
                <a:spcPct val="90000"/>
              </a:lnSpc>
            </a:pPr>
            <a:r>
              <a:rPr lang="en-US" sz="2000"/>
              <a:t>In general, passengers and those who purchased tickets from the carrier have standing to pursue a claim under the Montreal Convention.  Individuals who “were not passengers, nor parties to the agreement” have no standing to pursue an action under the Montreal Convention</a:t>
            </a:r>
            <a:r>
              <a:rPr lang="en-US" sz="2000" smtClean="0"/>
              <a:t>. </a:t>
            </a:r>
            <a:r>
              <a:rPr lang="en-US" sz="2000" i="1" smtClean="0"/>
              <a:t>See Ekufu v. Iberia Airlines</a:t>
            </a:r>
            <a:r>
              <a:rPr lang="en-US" sz="2000" smtClean="0"/>
              <a:t>, 2014 U.S. Dist. LEXIS 2817 (N.D. Ill. Jan. 9, 2014).</a:t>
            </a:r>
          </a:p>
          <a:p>
            <a:pPr>
              <a:lnSpc>
                <a:spcPct val="90000"/>
              </a:lnSpc>
            </a:pPr>
            <a:r>
              <a:rPr lang="en-US" sz="2000"/>
              <a:t>In one example, even the individuals who owned the items that went missing from a passenger’s baggage did not have standing</a:t>
            </a:r>
            <a:r>
              <a:rPr lang="en-US" sz="2000" smtClean="0"/>
              <a:t>.  </a:t>
            </a:r>
            <a:r>
              <a:rPr lang="en-US" sz="2000" i="1" smtClean="0"/>
              <a:t>Id</a:t>
            </a:r>
            <a:r>
              <a:rPr lang="en-US" sz="2000" smtClean="0"/>
              <a:t>.</a:t>
            </a:r>
          </a:p>
          <a:p>
            <a:pPr>
              <a:lnSpc>
                <a:spcPct val="90000"/>
              </a:lnSpc>
            </a:pPr>
            <a:r>
              <a:rPr lang="en-US" sz="2000"/>
              <a:t>As noted </a:t>
            </a:r>
            <a:r>
              <a:rPr lang="en-US" sz="2000" smtClean="0"/>
              <a:t>earlier, </a:t>
            </a:r>
            <a:r>
              <a:rPr lang="en-US" sz="2000"/>
              <a:t>the Montreal Convention provides the sole remedy, so those without standing are left with no recovery.</a:t>
            </a:r>
            <a:endParaRPr lang="en-US" altLang="en-US" sz="1900"/>
          </a:p>
        </p:txBody>
      </p:sp>
    </p:spTree>
  </p:cSld>
  <p:clrMapOvr>
    <a:masterClrMapping/>
  </p:clrMapOvr>
  <p:transition/>
  <p:timing>
    <p:tnLst>
      <p:par>
        <p:cTn id="1" dur="indefinite" restart="never" nodeType="tmRoot"/>
      </p:par>
    </p:tnLst>
  </p:timing>
</p:sld>
</file>

<file path=ppt/tags/tag1.xml><?xml version="1.0" encoding="utf-8"?>
<p:tagLst xmlns:p="http://schemas.openxmlformats.org/presentationml/2006/main">
  <p:tag name="AS_NET" val="4.0.30319.34014"/>
  <p:tag name="AS_OS" val="Microsoft Windows NT 6.2.9200.0"/>
  <p:tag name="AS_RELEASE_DATE" val="2014.05.28"/>
  <p:tag name="AS_TITLE" val="Aspose.Slides for .NET 4.0"/>
  <p:tag name="AS_VERSION" val="14.4.0.0"/>
</p:tagLst>
</file>

<file path=ppt/theme/theme1.xml><?xml version="1.0" encoding="utf-8"?>
<a:theme xmlns:r="http://schemas.openxmlformats.org/officeDocument/2006/relationships"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Template>Eclipse</Template>
  <PresentationFormat>On-screen Show (4:3)</PresentationFormat>
  <TotalTime>0</TotalTime>
  <SharedDoc>0</SharedDoc>
  <HyperlinkBase/>
  <Application>Microsoft Office PowerPoint</Application>
  <AppVersion>14.0000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dcterms:created xsi:type="dcterms:W3CDTF">1601-01-01T00:00:00Z</dcterms:created>
  <dcterms:modified xsi:type="dcterms:W3CDTF">1601-01-01T00:00:00Z</dcterms:modified>
</cp:coreProperties>
</file>