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50"/>
  </p:notesMasterIdLst>
  <p:handoutMasterIdLst>
    <p:handoutMasterId r:id="rId51"/>
  </p:handoutMasterIdLst>
  <p:sldIdLst>
    <p:sldId id="280" r:id="rId2"/>
    <p:sldId id="285" r:id="rId3"/>
    <p:sldId id="294" r:id="rId4"/>
    <p:sldId id="286" r:id="rId5"/>
    <p:sldId id="315" r:id="rId6"/>
    <p:sldId id="318" r:id="rId7"/>
    <p:sldId id="301" r:id="rId8"/>
    <p:sldId id="319" r:id="rId9"/>
    <p:sldId id="320" r:id="rId10"/>
    <p:sldId id="302" r:id="rId11"/>
    <p:sldId id="321" r:id="rId12"/>
    <p:sldId id="300" r:id="rId13"/>
    <p:sldId id="327" r:id="rId14"/>
    <p:sldId id="284" r:id="rId15"/>
    <p:sldId id="297" r:id="rId16"/>
    <p:sldId id="295" r:id="rId17"/>
    <p:sldId id="288" r:id="rId18"/>
    <p:sldId id="322" r:id="rId19"/>
    <p:sldId id="323" r:id="rId20"/>
    <p:sldId id="308" r:id="rId21"/>
    <p:sldId id="309" r:id="rId22"/>
    <p:sldId id="310" r:id="rId23"/>
    <p:sldId id="311" r:id="rId24"/>
    <p:sldId id="312" r:id="rId25"/>
    <p:sldId id="313" r:id="rId26"/>
    <p:sldId id="314" r:id="rId27"/>
    <p:sldId id="293" r:id="rId28"/>
    <p:sldId id="281" r:id="rId29"/>
    <p:sldId id="296" r:id="rId30"/>
    <p:sldId id="303" r:id="rId31"/>
    <p:sldId id="330" r:id="rId32"/>
    <p:sldId id="289" r:id="rId33"/>
    <p:sldId id="316" r:id="rId34"/>
    <p:sldId id="290" r:id="rId35"/>
    <p:sldId id="291" r:id="rId36"/>
    <p:sldId id="292" r:id="rId37"/>
    <p:sldId id="328" r:id="rId38"/>
    <p:sldId id="329" r:id="rId39"/>
    <p:sldId id="264" r:id="rId40"/>
    <p:sldId id="317" r:id="rId41"/>
    <p:sldId id="305" r:id="rId42"/>
    <p:sldId id="307" r:id="rId43"/>
    <p:sldId id="324" r:id="rId44"/>
    <p:sldId id="270" r:id="rId45"/>
    <p:sldId id="325" r:id="rId46"/>
    <p:sldId id="326" r:id="rId47"/>
    <p:sldId id="331" r:id="rId48"/>
    <p:sldId id="332" r:id="rId49"/>
  </p:sldIdLst>
  <p:sldSz cx="9144000" cy="6858000" type="screen4x3"/>
  <p:notesSz cx="6950075" cy="9236075"/>
  <p:defaultTextStyle>
    <a:defPPr>
      <a:defRPr lang="en-US"/>
    </a:defPPr>
    <a:lvl1pPr algn="l" rtl="0" eaLnBrk="0" fontAlgn="base" hangingPunct="0">
      <a:spcBef>
        <a:spcPct val="0"/>
      </a:spcBef>
      <a:spcAft>
        <a:spcPct val="0"/>
      </a:spcAft>
      <a:defRPr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kern="1200">
        <a:solidFill>
          <a:schemeClr val="tx1"/>
        </a:solidFill>
        <a:latin typeface="Garamond" pitchFamily="18" charset="0"/>
        <a:ea typeface="+mn-ea"/>
        <a:cs typeface="+mn-cs"/>
      </a:defRPr>
    </a:lvl5pPr>
    <a:lvl6pPr marL="2286000" algn="l" defTabSz="914400" rtl="0" eaLnBrk="1" latinLnBrk="0" hangingPunct="1">
      <a:defRPr kern="1200">
        <a:solidFill>
          <a:schemeClr val="tx1"/>
        </a:solidFill>
        <a:latin typeface="Garamond" pitchFamily="18" charset="0"/>
        <a:ea typeface="+mn-ea"/>
        <a:cs typeface="+mn-cs"/>
      </a:defRPr>
    </a:lvl6pPr>
    <a:lvl7pPr marL="2743200" algn="l" defTabSz="914400" rtl="0" eaLnBrk="1" latinLnBrk="0" hangingPunct="1">
      <a:defRPr kern="1200">
        <a:solidFill>
          <a:schemeClr val="tx1"/>
        </a:solidFill>
        <a:latin typeface="Garamond" pitchFamily="18" charset="0"/>
        <a:ea typeface="+mn-ea"/>
        <a:cs typeface="+mn-cs"/>
      </a:defRPr>
    </a:lvl7pPr>
    <a:lvl8pPr marL="3200400" algn="l" defTabSz="914400" rtl="0" eaLnBrk="1" latinLnBrk="0" hangingPunct="1">
      <a:defRPr kern="1200">
        <a:solidFill>
          <a:schemeClr val="tx1"/>
        </a:solidFill>
        <a:latin typeface="Garamond" pitchFamily="18" charset="0"/>
        <a:ea typeface="+mn-ea"/>
        <a:cs typeface="+mn-cs"/>
      </a:defRPr>
    </a:lvl8pPr>
    <a:lvl9pPr marL="3657600" algn="l" defTabSz="914400" rtl="0" eaLnBrk="1" latinLnBrk="0" hangingPunct="1">
      <a:defRPr kern="1200">
        <a:solidFill>
          <a:schemeClr val="tx1"/>
        </a:solidFill>
        <a:latin typeface="Garamond"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9">
          <p15:clr>
            <a:srgbClr val="A4A3A4"/>
          </p15:clr>
        </p15:guide>
        <p15:guide id="2" pos="218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173" autoAdjust="0"/>
    <p:restoredTop sz="68959" autoAdjust="0"/>
  </p:normalViewPr>
  <p:slideViewPr>
    <p:cSldViewPr>
      <p:cViewPr varScale="1">
        <p:scale>
          <a:sx n="72" d="100"/>
          <a:sy n="72" d="100"/>
        </p:scale>
        <p:origin x="1926" y="66"/>
      </p:cViewPr>
      <p:guideLst>
        <p:guide orient="horz" pos="2160"/>
        <p:guide pos="2880"/>
      </p:guideLst>
    </p:cSldViewPr>
  </p:slideViewPr>
  <p:outlineViewPr>
    <p:cViewPr>
      <p:scale>
        <a:sx n="33" d="100"/>
        <a:sy n="33" d="100"/>
      </p:scale>
      <p:origin x="6" y="0"/>
    </p:cViewPr>
  </p:outlineViewPr>
  <p:notesTextViewPr>
    <p:cViewPr>
      <p:scale>
        <a:sx n="100" d="100"/>
        <a:sy n="100" d="100"/>
      </p:scale>
      <p:origin x="0" y="0"/>
    </p:cViewPr>
  </p:notesTextViewPr>
  <p:sorterViewPr>
    <p:cViewPr>
      <p:scale>
        <a:sx n="85" d="100"/>
        <a:sy n="85" d="100"/>
      </p:scale>
      <p:origin x="0" y="0"/>
    </p:cViewPr>
  </p:sorterViewPr>
  <p:notesViewPr>
    <p:cSldViewPr>
      <p:cViewPr>
        <p:scale>
          <a:sx n="100" d="100"/>
          <a:sy n="100" d="100"/>
        </p:scale>
        <p:origin x="-1602" y="210"/>
      </p:cViewPr>
      <p:guideLst>
        <p:guide orient="horz" pos="2909"/>
        <p:guide pos="2189"/>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5442" name="Rectangle 2"/>
          <p:cNvSpPr>
            <a:spLocks noGrp="1" noChangeArrowheads="1"/>
          </p:cNvSpPr>
          <p:nvPr>
            <p:ph type="hdr" sz="quarter"/>
          </p:nvPr>
        </p:nvSpPr>
        <p:spPr bwMode="auto">
          <a:xfrm>
            <a:off x="0" y="0"/>
            <a:ext cx="3011488" cy="461963"/>
          </a:xfrm>
          <a:prstGeom prst="rect">
            <a:avLst/>
          </a:prstGeom>
          <a:noFill/>
          <a:ln w="9525">
            <a:noFill/>
            <a:miter lim="800000"/>
            <a:headEnd/>
            <a:tailEnd/>
          </a:ln>
          <a:effectLst/>
        </p:spPr>
        <p:txBody>
          <a:bodyPr vert="horz" wrap="square" lIns="92492" tIns="46246" rIns="92492" bIns="46246"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445443" name="Rectangle 3"/>
          <p:cNvSpPr>
            <a:spLocks noGrp="1" noChangeArrowheads="1"/>
          </p:cNvSpPr>
          <p:nvPr>
            <p:ph type="dt" sz="quarter" idx="1"/>
          </p:nvPr>
        </p:nvSpPr>
        <p:spPr bwMode="auto">
          <a:xfrm>
            <a:off x="3937000" y="0"/>
            <a:ext cx="3011488" cy="461963"/>
          </a:xfrm>
          <a:prstGeom prst="rect">
            <a:avLst/>
          </a:prstGeom>
          <a:noFill/>
          <a:ln w="9525">
            <a:noFill/>
            <a:miter lim="800000"/>
            <a:headEnd/>
            <a:tailEnd/>
          </a:ln>
          <a:effectLst/>
        </p:spPr>
        <p:txBody>
          <a:bodyPr vert="horz" wrap="square" lIns="92492" tIns="46246" rIns="92492" bIns="46246"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445444" name="Rectangle 4"/>
          <p:cNvSpPr>
            <a:spLocks noGrp="1" noChangeArrowheads="1"/>
          </p:cNvSpPr>
          <p:nvPr>
            <p:ph type="ftr" sz="quarter" idx="2"/>
          </p:nvPr>
        </p:nvSpPr>
        <p:spPr bwMode="auto">
          <a:xfrm>
            <a:off x="0" y="8772525"/>
            <a:ext cx="3011488" cy="461963"/>
          </a:xfrm>
          <a:prstGeom prst="rect">
            <a:avLst/>
          </a:prstGeom>
          <a:noFill/>
          <a:ln w="9525">
            <a:noFill/>
            <a:miter lim="800000"/>
            <a:headEnd/>
            <a:tailEnd/>
          </a:ln>
          <a:effectLst/>
        </p:spPr>
        <p:txBody>
          <a:bodyPr vert="horz" wrap="square" lIns="92492" tIns="46246" rIns="92492" bIns="46246"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445445" name="Rectangle 5"/>
          <p:cNvSpPr>
            <a:spLocks noGrp="1" noChangeArrowheads="1"/>
          </p:cNvSpPr>
          <p:nvPr>
            <p:ph type="sldNum" sz="quarter" idx="3"/>
          </p:nvPr>
        </p:nvSpPr>
        <p:spPr bwMode="auto">
          <a:xfrm>
            <a:off x="3937000" y="8772525"/>
            <a:ext cx="3011488" cy="461963"/>
          </a:xfrm>
          <a:prstGeom prst="rect">
            <a:avLst/>
          </a:prstGeom>
          <a:noFill/>
          <a:ln w="9525">
            <a:noFill/>
            <a:miter lim="800000"/>
            <a:headEnd/>
            <a:tailEnd/>
          </a:ln>
          <a:effectLst/>
        </p:spPr>
        <p:txBody>
          <a:bodyPr vert="horz" wrap="square" lIns="92492" tIns="46246" rIns="92492" bIns="46246" numCol="1" anchor="b" anchorCtr="0" compatLnSpc="1">
            <a:prstTxWarp prst="textNoShape">
              <a:avLst/>
            </a:prstTxWarp>
          </a:bodyPr>
          <a:lstStyle>
            <a:lvl1pPr algn="r" eaLnBrk="1" hangingPunct="1">
              <a:defRPr sz="1200">
                <a:latin typeface="Arial" charset="0"/>
              </a:defRPr>
            </a:lvl1pPr>
          </a:lstStyle>
          <a:p>
            <a:pPr>
              <a:defRPr/>
            </a:pPr>
            <a:fld id="{00F19568-28DD-4B41-9022-9B205497A980}" type="slidenum">
              <a:rPr lang="en-US"/>
              <a:pPr>
                <a:defRPr/>
              </a:pPr>
              <a:t>‹#›</a:t>
            </a:fld>
            <a:endParaRPr lang="en-US"/>
          </a:p>
        </p:txBody>
      </p:sp>
    </p:spTree>
    <p:extLst>
      <p:ext uri="{BB962C8B-B14F-4D97-AF65-F5344CB8AC3E}">
        <p14:creationId xmlns:p14="http://schemas.microsoft.com/office/powerpoint/2010/main" val="10151310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8514" name="Rectangle 2"/>
          <p:cNvSpPr>
            <a:spLocks noGrp="1" noChangeArrowheads="1"/>
          </p:cNvSpPr>
          <p:nvPr>
            <p:ph type="hdr" sz="quarter"/>
          </p:nvPr>
        </p:nvSpPr>
        <p:spPr bwMode="auto">
          <a:xfrm>
            <a:off x="0" y="0"/>
            <a:ext cx="3011488" cy="461963"/>
          </a:xfrm>
          <a:prstGeom prst="rect">
            <a:avLst/>
          </a:prstGeom>
          <a:noFill/>
          <a:ln w="9525">
            <a:noFill/>
            <a:miter lim="800000"/>
            <a:headEnd/>
            <a:tailEnd/>
          </a:ln>
          <a:effectLst/>
        </p:spPr>
        <p:txBody>
          <a:bodyPr vert="horz" wrap="square" lIns="92492" tIns="46246" rIns="92492" bIns="46246"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448515" name="Rectangle 3"/>
          <p:cNvSpPr>
            <a:spLocks noGrp="1" noChangeArrowheads="1"/>
          </p:cNvSpPr>
          <p:nvPr>
            <p:ph type="dt" idx="1"/>
          </p:nvPr>
        </p:nvSpPr>
        <p:spPr bwMode="auto">
          <a:xfrm>
            <a:off x="3937000" y="0"/>
            <a:ext cx="3011488" cy="461963"/>
          </a:xfrm>
          <a:prstGeom prst="rect">
            <a:avLst/>
          </a:prstGeom>
          <a:noFill/>
          <a:ln w="9525">
            <a:noFill/>
            <a:miter lim="800000"/>
            <a:headEnd/>
            <a:tailEnd/>
          </a:ln>
          <a:effectLst/>
        </p:spPr>
        <p:txBody>
          <a:bodyPr vert="horz" wrap="square" lIns="92492" tIns="46246" rIns="92492" bIns="46246"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26628" name="Rectangle 4"/>
          <p:cNvSpPr>
            <a:spLocks noGrp="1" noRot="1" noChangeAspect="1" noChangeArrowheads="1" noTextEdit="1"/>
          </p:cNvSpPr>
          <p:nvPr>
            <p:ph type="sldImg" idx="2"/>
          </p:nvPr>
        </p:nvSpPr>
        <p:spPr bwMode="auto">
          <a:xfrm>
            <a:off x="1165225" y="692150"/>
            <a:ext cx="4619625" cy="3463925"/>
          </a:xfrm>
          <a:prstGeom prst="rect">
            <a:avLst/>
          </a:prstGeom>
          <a:noFill/>
          <a:ln w="9525">
            <a:solidFill>
              <a:srgbClr val="000000"/>
            </a:solidFill>
            <a:miter lim="800000"/>
            <a:headEnd/>
            <a:tailEnd/>
          </a:ln>
        </p:spPr>
      </p:sp>
      <p:sp>
        <p:nvSpPr>
          <p:cNvPr id="448517" name="Rectangle 5"/>
          <p:cNvSpPr>
            <a:spLocks noGrp="1" noChangeArrowheads="1"/>
          </p:cNvSpPr>
          <p:nvPr>
            <p:ph type="body" sz="quarter" idx="3"/>
          </p:nvPr>
        </p:nvSpPr>
        <p:spPr bwMode="auto">
          <a:xfrm>
            <a:off x="695325" y="4387850"/>
            <a:ext cx="5559425" cy="4156075"/>
          </a:xfrm>
          <a:prstGeom prst="rect">
            <a:avLst/>
          </a:prstGeom>
          <a:noFill/>
          <a:ln w="9525">
            <a:noFill/>
            <a:miter lim="800000"/>
            <a:headEnd/>
            <a:tailEnd/>
          </a:ln>
          <a:effectLst/>
        </p:spPr>
        <p:txBody>
          <a:bodyPr vert="horz" wrap="square" lIns="92492" tIns="46246" rIns="92492" bIns="4624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48518" name="Rectangle 6"/>
          <p:cNvSpPr>
            <a:spLocks noGrp="1" noChangeArrowheads="1"/>
          </p:cNvSpPr>
          <p:nvPr>
            <p:ph type="ftr" sz="quarter" idx="4"/>
          </p:nvPr>
        </p:nvSpPr>
        <p:spPr bwMode="auto">
          <a:xfrm>
            <a:off x="0" y="8772525"/>
            <a:ext cx="3011488" cy="461963"/>
          </a:xfrm>
          <a:prstGeom prst="rect">
            <a:avLst/>
          </a:prstGeom>
          <a:noFill/>
          <a:ln w="9525">
            <a:noFill/>
            <a:miter lim="800000"/>
            <a:headEnd/>
            <a:tailEnd/>
          </a:ln>
          <a:effectLst/>
        </p:spPr>
        <p:txBody>
          <a:bodyPr vert="horz" wrap="square" lIns="92492" tIns="46246" rIns="92492" bIns="46246"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448519" name="Rectangle 7"/>
          <p:cNvSpPr>
            <a:spLocks noGrp="1" noChangeArrowheads="1"/>
          </p:cNvSpPr>
          <p:nvPr>
            <p:ph type="sldNum" sz="quarter" idx="5"/>
          </p:nvPr>
        </p:nvSpPr>
        <p:spPr bwMode="auto">
          <a:xfrm>
            <a:off x="3937000" y="8772525"/>
            <a:ext cx="3011488" cy="461963"/>
          </a:xfrm>
          <a:prstGeom prst="rect">
            <a:avLst/>
          </a:prstGeom>
          <a:noFill/>
          <a:ln w="9525">
            <a:noFill/>
            <a:miter lim="800000"/>
            <a:headEnd/>
            <a:tailEnd/>
          </a:ln>
          <a:effectLst/>
        </p:spPr>
        <p:txBody>
          <a:bodyPr vert="horz" wrap="square" lIns="92492" tIns="46246" rIns="92492" bIns="46246" numCol="1" anchor="b" anchorCtr="0" compatLnSpc="1">
            <a:prstTxWarp prst="textNoShape">
              <a:avLst/>
            </a:prstTxWarp>
          </a:bodyPr>
          <a:lstStyle>
            <a:lvl1pPr algn="r" eaLnBrk="1" hangingPunct="1">
              <a:defRPr sz="1200">
                <a:latin typeface="Arial" charset="0"/>
              </a:defRPr>
            </a:lvl1pPr>
          </a:lstStyle>
          <a:p>
            <a:pPr>
              <a:defRPr/>
            </a:pPr>
            <a:fld id="{03B30988-434A-4975-A874-C7A225BDDF37}" type="slidenum">
              <a:rPr lang="en-US"/>
              <a:pPr>
                <a:defRPr/>
              </a:pPr>
              <a:t>‹#›</a:t>
            </a:fld>
            <a:endParaRPr lang="en-US"/>
          </a:p>
        </p:txBody>
      </p:sp>
    </p:spTree>
    <p:extLst>
      <p:ext uri="{BB962C8B-B14F-4D97-AF65-F5344CB8AC3E}">
        <p14:creationId xmlns:p14="http://schemas.microsoft.com/office/powerpoint/2010/main" val="37049650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a:ln/>
        </p:spPr>
        <p:txBody>
          <a:bodyPr/>
          <a:lstStyle/>
          <a:p>
            <a:r>
              <a:rPr lang="en-US" altLang="en-US" smtClean="0"/>
              <a:t> </a:t>
            </a:r>
          </a:p>
        </p:txBody>
      </p:sp>
      <p:sp>
        <p:nvSpPr>
          <p:cNvPr id="27652" name="Slide Number Placeholder 3"/>
          <p:cNvSpPr>
            <a:spLocks noGrp="1"/>
          </p:cNvSpPr>
          <p:nvPr>
            <p:ph type="sldNum" sz="quarter" idx="5"/>
          </p:nvPr>
        </p:nvSpPr>
        <p:spPr>
          <a:noFill/>
        </p:spPr>
        <p:txBody>
          <a:bodyPr/>
          <a:lstStyle/>
          <a:p>
            <a:fld id="{267F7C3B-30E7-4103-88FB-F7EBBB0F88B4}" type="slidenum">
              <a:rPr lang="en-US" altLang="en-US" smtClean="0"/>
              <a:pPr/>
              <a:t>1</a:t>
            </a:fld>
            <a:endParaRPr lang="en-US" altLang="en-US" smtClean="0"/>
          </a:p>
        </p:txBody>
      </p:sp>
    </p:spTree>
    <p:extLst>
      <p:ext uri="{BB962C8B-B14F-4D97-AF65-F5344CB8AC3E}">
        <p14:creationId xmlns:p14="http://schemas.microsoft.com/office/powerpoint/2010/main" val="13063383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r>
              <a:rPr lang="en-US" altLang="en-US" dirty="0" smtClean="0">
                <a:solidFill>
                  <a:schemeClr val="bg2"/>
                </a:solidFill>
              </a:rPr>
              <a:t>Most significant relationship to the contract and the contracting parties</a:t>
            </a:r>
          </a:p>
          <a:p>
            <a:pPr eaLnBrk="1" hangingPunct="1">
              <a:spcBef>
                <a:spcPct val="0"/>
              </a:spcBef>
            </a:pPr>
            <a:endParaRPr lang="en-US" dirty="0" smtClean="0">
              <a:solidFill>
                <a:schemeClr val="bg2"/>
              </a:solidFill>
            </a:endParaRPr>
          </a:p>
          <a:p>
            <a:pPr marL="0" marR="0" indent="0" algn="l" defTabSz="914400" rtl="0" eaLnBrk="1" fontAlgn="base" latinLnBrk="0" hangingPunct="1">
              <a:lnSpc>
                <a:spcPct val="100000"/>
              </a:lnSpc>
              <a:spcBef>
                <a:spcPct val="0"/>
              </a:spcBef>
              <a:spcAft>
                <a:spcPct val="0"/>
              </a:spcAft>
              <a:buClrTx/>
              <a:buSzTx/>
              <a:buFontTx/>
              <a:buNone/>
              <a:tabLst/>
              <a:defRPr/>
            </a:pPr>
            <a:r>
              <a:rPr lang="en-US" altLang="en-US" dirty="0" smtClean="0">
                <a:solidFill>
                  <a:schemeClr val="bg2"/>
                </a:solidFill>
              </a:rPr>
              <a:t>Choice: in </a:t>
            </a:r>
            <a:r>
              <a:rPr lang="en-US" altLang="en-US" i="1" dirty="0" smtClean="0">
                <a:solidFill>
                  <a:schemeClr val="bg2"/>
                </a:solidFill>
              </a:rPr>
              <a:t>Delta Air Lines, Inc. v. </a:t>
            </a:r>
            <a:r>
              <a:rPr lang="en-US" altLang="en-US" i="1" dirty="0" err="1" smtClean="0">
                <a:solidFill>
                  <a:schemeClr val="bg2"/>
                </a:solidFill>
              </a:rPr>
              <a:t>Swissport</a:t>
            </a:r>
            <a:r>
              <a:rPr lang="en-US" altLang="en-US" i="1" dirty="0" smtClean="0">
                <a:solidFill>
                  <a:schemeClr val="bg2"/>
                </a:solidFill>
              </a:rPr>
              <a:t> United States, Inc.</a:t>
            </a:r>
            <a:r>
              <a:rPr lang="en-US" altLang="en-US" dirty="0" smtClean="0">
                <a:solidFill>
                  <a:schemeClr val="bg2"/>
                </a:solidFill>
              </a:rPr>
              <a:t>, 2012 U.S. Dist. LEXIS 183622 (S.D. N.Y. Dec. 27, 2012), a Master Agreement for ground handling services covered various U.S. airport and provided that GA law would apply.  So, a NY court looked to GA law when a shipment of platinum from Italy to Philadelphia was stolen</a:t>
            </a:r>
          </a:p>
          <a:p>
            <a:pPr eaLnBrk="1" hangingPunct="1">
              <a:spcBef>
                <a:spcPct val="0"/>
              </a:spcBef>
            </a:pPr>
            <a:endParaRPr lang="en-US" dirty="0" smtClean="0">
              <a:solidFill>
                <a:schemeClr val="bg2"/>
              </a:solidFill>
            </a:endParaRPr>
          </a:p>
          <a:p>
            <a:pPr eaLnBrk="1" hangingPunct="1">
              <a:spcBef>
                <a:spcPct val="0"/>
              </a:spcBef>
            </a:pPr>
            <a:r>
              <a:rPr lang="en-US" altLang="en-US" dirty="0" smtClean="0">
                <a:solidFill>
                  <a:schemeClr val="bg2"/>
                </a:solidFill>
              </a:rPr>
              <a:t>Indemnity provisions are allowed but not favored</a:t>
            </a:r>
          </a:p>
        </p:txBody>
      </p:sp>
      <p:sp>
        <p:nvSpPr>
          <p:cNvPr id="4" name="Slide Number Placeholder 3"/>
          <p:cNvSpPr>
            <a:spLocks noGrp="1"/>
          </p:cNvSpPr>
          <p:nvPr>
            <p:ph type="sldNum" sz="quarter" idx="10"/>
          </p:nvPr>
        </p:nvSpPr>
        <p:spPr/>
        <p:txBody>
          <a:bodyPr/>
          <a:lstStyle/>
          <a:p>
            <a:pPr>
              <a:defRPr/>
            </a:pPr>
            <a:fld id="{03B30988-434A-4975-A874-C7A225BDDF37}" type="slidenum">
              <a:rPr lang="en-US" smtClean="0"/>
              <a:pPr>
                <a:defRPr/>
              </a:pPr>
              <a:t>11</a:t>
            </a:fld>
            <a:endParaRPr lang="en-US"/>
          </a:p>
        </p:txBody>
      </p:sp>
    </p:spTree>
    <p:extLst>
      <p:ext uri="{BB962C8B-B14F-4D97-AF65-F5344CB8AC3E}">
        <p14:creationId xmlns:p14="http://schemas.microsoft.com/office/powerpoint/2010/main" val="32329755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xfrm>
            <a:off x="1141413" y="692150"/>
            <a:ext cx="4619625" cy="3463925"/>
          </a:xfrm>
          <a:ln/>
        </p:spPr>
      </p:sp>
      <p:sp>
        <p:nvSpPr>
          <p:cNvPr id="3" name="Notes Placeholder 2"/>
          <p:cNvSpPr>
            <a:spLocks noGrp="1"/>
          </p:cNvSpPr>
          <p:nvPr>
            <p:ph type="body" idx="1"/>
          </p:nvPr>
        </p:nvSpPr>
        <p:spPr/>
        <p:txBody>
          <a:bodyPr>
            <a:normAutofit fontScale="92500" lnSpcReduction="10000"/>
          </a:bodyPr>
          <a:lstStyle/>
          <a:p>
            <a:pPr>
              <a:defRPr/>
            </a:pPr>
            <a:r>
              <a:rPr lang="en-US" dirty="0" smtClean="0"/>
              <a:t>What about renewals, and contracts performed but not renewed?</a:t>
            </a:r>
          </a:p>
          <a:p>
            <a:pPr>
              <a:defRPr/>
            </a:pPr>
            <a:endParaRPr lang="en-US" b="1" dirty="0" smtClean="0"/>
          </a:p>
          <a:p>
            <a:pPr>
              <a:defRPr/>
            </a:pPr>
            <a:r>
              <a:rPr lang="en-US" b="1" dirty="0" smtClean="0"/>
              <a:t>Unsigned Contracts</a:t>
            </a:r>
            <a:endParaRPr lang="en-US" dirty="0" smtClean="0"/>
          </a:p>
          <a:p>
            <a:pPr>
              <a:defRPr/>
            </a:pPr>
            <a:r>
              <a:rPr lang="en-US" dirty="0" smtClean="0"/>
              <a:t>In general, a contract which is unsigned by one of the parties thereto is deemed an unexecuted contract, and cannot and should not be deemed an enforceable “written contract” until such time as it is executed by all parties. </a:t>
            </a:r>
            <a:r>
              <a:rPr lang="en-US" i="1" dirty="0" smtClean="0"/>
              <a:t>See</a:t>
            </a:r>
            <a:r>
              <a:rPr lang="en-US" dirty="0" smtClean="0"/>
              <a:t> </a:t>
            </a:r>
            <a:r>
              <a:rPr lang="en-US" i="1" dirty="0" smtClean="0"/>
              <a:t>Burke v. Fisher Sixth Avenue Co.,</a:t>
            </a:r>
            <a:r>
              <a:rPr lang="en-US" dirty="0" smtClean="0"/>
              <a:t> 287 A.D.2d 410, 731 N.Y.S.2d 724 (1st Dep’t 2001); </a:t>
            </a:r>
            <a:r>
              <a:rPr lang="en-US" i="1" dirty="0" smtClean="0"/>
              <a:t>Beckford v. City of New York,</a:t>
            </a:r>
            <a:r>
              <a:rPr lang="en-US" dirty="0" smtClean="0"/>
              <a:t> 261 A.D.2d 158, 689 N.Y.S.2d 98 (1st Dep’t 1999).  However, the Court of Appeals has upheld an indemnification provision in an unsigned contract, because there was a meeting of the minds, and the parties acted on the agreement.  </a:t>
            </a:r>
            <a:r>
              <a:rPr lang="en-US" i="1" dirty="0" smtClean="0"/>
              <a:t>Flores v. Lower East Side Service Center, </a:t>
            </a:r>
            <a:r>
              <a:rPr lang="en-US" dirty="0" smtClean="0"/>
              <a:t>4 N.Y.3d 363 (2005).  Contracts that lapse but continue to be performed MAY be interpreted as if continuing in full force. </a:t>
            </a:r>
            <a:r>
              <a:rPr lang="en-US" i="1" dirty="0" smtClean="0"/>
              <a:t>See </a:t>
            </a:r>
            <a:r>
              <a:rPr lang="en-US" i="1" dirty="0" err="1" smtClean="0"/>
              <a:t>Branic</a:t>
            </a:r>
            <a:r>
              <a:rPr lang="en-US" i="1" dirty="0" smtClean="0"/>
              <a:t> Int’l Realty Corp. v. City of New York, </a:t>
            </a:r>
            <a:r>
              <a:rPr lang="en-US" dirty="0" smtClean="0"/>
              <a:t>27 Misc.2d 1222A, 2010 WL 1945736 (Supreme Court, New York County 2010).</a:t>
            </a:r>
            <a:endParaRPr lang="en-US" dirty="0" smtClean="0">
              <a:solidFill>
                <a:srgbClr val="C00000"/>
              </a:solidFill>
            </a:endParaRPr>
          </a:p>
          <a:p>
            <a:pPr>
              <a:defRPr/>
            </a:pPr>
            <a:r>
              <a:rPr lang="en-US" dirty="0" smtClean="0"/>
              <a:t> </a:t>
            </a:r>
          </a:p>
          <a:p>
            <a:pPr>
              <a:defRPr/>
            </a:pPr>
            <a:r>
              <a:rPr lang="en-US" b="1" dirty="0" smtClean="0"/>
              <a:t>Retroactive Contracts</a:t>
            </a:r>
            <a:endParaRPr lang="en-US" dirty="0" smtClean="0"/>
          </a:p>
          <a:p>
            <a:pPr>
              <a:defRPr/>
            </a:pPr>
            <a:r>
              <a:rPr lang="en-US" dirty="0" smtClean="0"/>
              <a:t> “Indemnity contracts are to be strictly construed to avoid reading into them duties which the parties did not intend to be assumed,” </a:t>
            </a:r>
            <a:r>
              <a:rPr lang="en-US" i="1" dirty="0" smtClean="0"/>
              <a:t>Quality King </a:t>
            </a:r>
            <a:r>
              <a:rPr lang="en-US" i="1" dirty="0" err="1" smtClean="0"/>
              <a:t>Distribs</a:t>
            </a:r>
            <a:r>
              <a:rPr lang="en-US" i="1" dirty="0" smtClean="0"/>
              <a:t>., Inc., </a:t>
            </a:r>
            <a:r>
              <a:rPr lang="en-US" dirty="0" smtClean="0"/>
              <a:t>36 A.D.3d at 782; see also </a:t>
            </a:r>
            <a:r>
              <a:rPr lang="en-US" i="1" dirty="0" smtClean="0"/>
              <a:t>Great N. Ins. Co. v Interior Constr. Corp.,</a:t>
            </a:r>
            <a:r>
              <a:rPr lang="en-US" dirty="0" smtClean="0"/>
              <a:t> 7 N.Y.3d 412, 417 (2006); </a:t>
            </a:r>
            <a:r>
              <a:rPr lang="en-US" i="1" dirty="0" err="1" smtClean="0"/>
              <a:t>Vigliarolo</a:t>
            </a:r>
            <a:r>
              <a:rPr lang="en-US" i="1" dirty="0" smtClean="0"/>
              <a:t> v Sea Crest </a:t>
            </a:r>
            <a:r>
              <a:rPr lang="en-US" i="1" dirty="0" err="1" smtClean="0"/>
              <a:t>Constr.Corp</a:t>
            </a:r>
            <a:r>
              <a:rPr lang="en-US" i="1" dirty="0" smtClean="0"/>
              <a:t>.,</a:t>
            </a:r>
            <a:r>
              <a:rPr lang="en-US" dirty="0" smtClean="0"/>
              <a:t> 16 A.D.3d 409 (2005), and this court will not read the agreement so as to apply a retroactive effect when the express words used or their implications do not intend to include ‘past obligations’”. </a:t>
            </a:r>
            <a:r>
              <a:rPr lang="en-US" i="1" dirty="0" smtClean="0"/>
              <a:t>Quality King </a:t>
            </a:r>
            <a:r>
              <a:rPr lang="en-US" i="1" dirty="0" err="1" smtClean="0"/>
              <a:t>Distribs</a:t>
            </a:r>
            <a:r>
              <a:rPr lang="en-US" i="1" dirty="0" smtClean="0"/>
              <a:t>., Inc.</a:t>
            </a:r>
            <a:r>
              <a:rPr lang="en-US" dirty="0" smtClean="0"/>
              <a:t>, 36 A.D.3d at 782, </a:t>
            </a:r>
            <a:r>
              <a:rPr lang="en-US" i="1" dirty="0" smtClean="0"/>
              <a:t>quoting</a:t>
            </a:r>
            <a:r>
              <a:rPr lang="en-US" dirty="0" smtClean="0"/>
              <a:t> </a:t>
            </a:r>
            <a:r>
              <a:rPr lang="en-US" i="1" dirty="0" smtClean="0"/>
              <a:t>Kane Mfg. Corp. v Partridge</a:t>
            </a:r>
            <a:r>
              <a:rPr lang="en-US" dirty="0" smtClean="0"/>
              <a:t>, 144 A.D.2d 340 (1988). </a:t>
            </a:r>
            <a:endParaRPr lang="en-US" dirty="0"/>
          </a:p>
        </p:txBody>
      </p:sp>
      <p:sp>
        <p:nvSpPr>
          <p:cNvPr id="33796" name="Slide Number Placeholder 3"/>
          <p:cNvSpPr>
            <a:spLocks noGrp="1"/>
          </p:cNvSpPr>
          <p:nvPr>
            <p:ph type="sldNum" sz="quarter" idx="5"/>
          </p:nvPr>
        </p:nvSpPr>
        <p:spPr>
          <a:noFill/>
        </p:spPr>
        <p:txBody>
          <a:bodyPr/>
          <a:lstStyle/>
          <a:p>
            <a:fld id="{0A3EE980-3D19-4C8D-B14E-ED02ECFFEB93}" type="slidenum">
              <a:rPr lang="en-US" altLang="en-US" smtClean="0"/>
              <a:pPr/>
              <a:t>12</a:t>
            </a:fld>
            <a:endParaRPr lang="en-US" altLang="en-US" smtClean="0"/>
          </a:p>
        </p:txBody>
      </p:sp>
    </p:spTree>
    <p:extLst>
      <p:ext uri="{BB962C8B-B14F-4D97-AF65-F5344CB8AC3E}">
        <p14:creationId xmlns:p14="http://schemas.microsoft.com/office/powerpoint/2010/main" val="13663146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r>
              <a:rPr lang="en-US" altLang="en-US" dirty="0" smtClean="0">
                <a:solidFill>
                  <a:schemeClr val="bg2"/>
                </a:solidFill>
              </a:rPr>
              <a:t>From </a:t>
            </a:r>
            <a:r>
              <a:rPr lang="en-US" altLang="en-US" i="1" dirty="0" smtClean="0">
                <a:solidFill>
                  <a:schemeClr val="bg2"/>
                </a:solidFill>
              </a:rPr>
              <a:t>Delta v. </a:t>
            </a:r>
            <a:r>
              <a:rPr lang="en-US" altLang="en-US" i="1" dirty="0" err="1" smtClean="0">
                <a:solidFill>
                  <a:schemeClr val="bg2"/>
                </a:solidFill>
              </a:rPr>
              <a:t>Swissport</a:t>
            </a:r>
            <a:r>
              <a:rPr lang="en-US" altLang="en-US" dirty="0" smtClean="0">
                <a:solidFill>
                  <a:schemeClr val="bg2"/>
                </a:solidFill>
              </a:rPr>
              <a:t> re ground handling services</a:t>
            </a:r>
          </a:p>
          <a:p>
            <a:pPr eaLnBrk="1" hangingPunct="1">
              <a:spcBef>
                <a:spcPct val="0"/>
              </a:spcBef>
            </a:pPr>
            <a:r>
              <a:rPr lang="en-US" altLang="en-US" dirty="0" err="1" smtClean="0">
                <a:solidFill>
                  <a:schemeClr val="bg2"/>
                </a:solidFill>
              </a:rPr>
              <a:t>Swissport</a:t>
            </a:r>
            <a:r>
              <a:rPr lang="en-US" altLang="en-US" dirty="0" smtClean="0">
                <a:solidFill>
                  <a:schemeClr val="bg2"/>
                </a:solidFill>
              </a:rPr>
              <a:t> conceded that it owed indemnity</a:t>
            </a:r>
          </a:p>
          <a:p>
            <a:pPr eaLnBrk="1" hangingPunct="1">
              <a:spcBef>
                <a:spcPct val="0"/>
              </a:spcBef>
            </a:pPr>
            <a:r>
              <a:rPr lang="en-US" altLang="en-US" dirty="0" smtClean="0">
                <a:solidFill>
                  <a:schemeClr val="bg2"/>
                </a:solidFill>
              </a:rPr>
              <a:t>Dispute was over expenses incurred prior to tender date and pre-judgment interest</a:t>
            </a:r>
          </a:p>
          <a:p>
            <a:pPr eaLnBrk="1" hangingPunct="1">
              <a:spcBef>
                <a:spcPct val="0"/>
              </a:spcBef>
            </a:pPr>
            <a:r>
              <a:rPr lang="en-US" altLang="en-US" dirty="0" smtClean="0">
                <a:solidFill>
                  <a:schemeClr val="bg2"/>
                </a:solidFill>
              </a:rPr>
              <a:t>Court awarded pre-tender expenses, enforcement expenses (</a:t>
            </a:r>
            <a:r>
              <a:rPr lang="en-US" altLang="en-US" dirty="0" err="1" smtClean="0">
                <a:solidFill>
                  <a:schemeClr val="bg2"/>
                </a:solidFill>
              </a:rPr>
              <a:t>atty</a:t>
            </a:r>
            <a:r>
              <a:rPr lang="en-US" altLang="en-US" dirty="0" smtClean="0">
                <a:solidFill>
                  <a:schemeClr val="bg2"/>
                </a:solidFill>
              </a:rPr>
              <a:t>), and pre-judgment interest</a:t>
            </a:r>
          </a:p>
          <a:p>
            <a:pPr eaLnBrk="1" hangingPunct="1">
              <a:spcBef>
                <a:spcPct val="0"/>
              </a:spcBef>
            </a:pPr>
            <a:r>
              <a:rPr lang="en-US" altLang="en-US" dirty="0" smtClean="0">
                <a:solidFill>
                  <a:schemeClr val="bg2"/>
                </a:solidFill>
              </a:rPr>
              <a:t>Nice example of INTERMEDIATE form</a:t>
            </a:r>
          </a:p>
          <a:p>
            <a:endParaRPr lang="en-US" dirty="0"/>
          </a:p>
        </p:txBody>
      </p:sp>
      <p:sp>
        <p:nvSpPr>
          <p:cNvPr id="4" name="Slide Number Placeholder 3"/>
          <p:cNvSpPr>
            <a:spLocks noGrp="1"/>
          </p:cNvSpPr>
          <p:nvPr>
            <p:ph type="sldNum" sz="quarter" idx="10"/>
          </p:nvPr>
        </p:nvSpPr>
        <p:spPr/>
        <p:txBody>
          <a:bodyPr/>
          <a:lstStyle/>
          <a:p>
            <a:pPr>
              <a:defRPr/>
            </a:pPr>
            <a:fld id="{03B30988-434A-4975-A874-C7A225BDDF37}" type="slidenum">
              <a:rPr lang="en-US" smtClean="0"/>
              <a:pPr>
                <a:defRPr/>
              </a:pPr>
              <a:t>13</a:t>
            </a:fld>
            <a:endParaRPr lang="en-US"/>
          </a:p>
        </p:txBody>
      </p:sp>
    </p:spTree>
    <p:extLst>
      <p:ext uri="{BB962C8B-B14F-4D97-AF65-F5344CB8AC3E}">
        <p14:creationId xmlns:p14="http://schemas.microsoft.com/office/powerpoint/2010/main" val="21976741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p:spPr>
        <p:txBody>
          <a:bodyPr/>
          <a:lstStyle/>
          <a:p>
            <a:r>
              <a:rPr lang="en-US" altLang="en-US" b="1" i="1" smtClean="0"/>
              <a:t>There is a distinction between defense fees and fees incurred in litigating the scope of the indemnity.  </a:t>
            </a:r>
          </a:p>
          <a:p>
            <a:r>
              <a:rPr lang="en-US" altLang="en-US" smtClean="0"/>
              <a:t>In </a:t>
            </a:r>
            <a:r>
              <a:rPr lang="en-US" altLang="en-US" i="1" smtClean="0"/>
              <a:t>Hooper Assocs., Ltd. v. AGS Computers, Inc.</a:t>
            </a:r>
            <a:r>
              <a:rPr lang="en-US" altLang="en-US" smtClean="0"/>
              <a:t>, 74 N.Y.2d 487, 549 N.Y.S.2d 265 (1989), the New York Court of Appeals held that, under New York law, indemnities presumptively cover only third-party claims.  The indemnification clause at issue obligated the defendant to “indemnify and hold harmless [plaintiff] *** from any and all claims, damages, liabilities, costs and expenses, including reasonable counsel fees arising out of breach of warranty claims [or] the performance of any service to be performed….and the like.”  The Court of Appeals held that “a promise by one party to a contract to indemnify the other for attorney fees incurred in the litigation between them is contrary to the well-understood rule that parties are responsible for their own attorney’s fees, the court should not infer a party’s intention to waive the benefit of the rule unless the intention to do so is unmistakably clear from the language of the promise.”  Thus, the court ruled that the plaintiff could not recover the counsel fees incurred in its action against the indemnitor.  </a:t>
            </a:r>
            <a:r>
              <a:rPr lang="en-US" altLang="en-US" i="1" smtClean="0"/>
              <a:t>See Gotham Partners, L.P. v. High River Limited Partnership, </a:t>
            </a:r>
            <a:r>
              <a:rPr lang="en-US" altLang="en-US" smtClean="0"/>
              <a:t>2010 WL 2813498 (1</a:t>
            </a:r>
            <a:r>
              <a:rPr lang="en-US" altLang="en-US" baseline="30000" smtClean="0"/>
              <a:t>st</a:t>
            </a:r>
            <a:r>
              <a:rPr lang="en-US" altLang="en-US" smtClean="0"/>
              <a:t> Dept. 2010) (</a:t>
            </a:r>
            <a:r>
              <a:rPr lang="en-US" altLang="en-US" i="1" smtClean="0"/>
              <a:t>Hooper </a:t>
            </a:r>
            <a:r>
              <a:rPr lang="en-US" altLang="en-US" smtClean="0"/>
              <a:t>“requires more than merely an arguable inference of what the parties must have meant [and] the intention to authorize an award of fees to the prevailing party in such circumstances must be virtually inescapable”).</a:t>
            </a:r>
          </a:p>
          <a:p>
            <a:endParaRPr lang="en-US" altLang="en-US" smtClean="0"/>
          </a:p>
        </p:txBody>
      </p:sp>
      <p:sp>
        <p:nvSpPr>
          <p:cNvPr id="34820" name="Slide Number Placeholder 3"/>
          <p:cNvSpPr>
            <a:spLocks noGrp="1"/>
          </p:cNvSpPr>
          <p:nvPr>
            <p:ph type="sldNum" sz="quarter" idx="5"/>
          </p:nvPr>
        </p:nvSpPr>
        <p:spPr>
          <a:noFill/>
        </p:spPr>
        <p:txBody>
          <a:bodyPr/>
          <a:lstStyle/>
          <a:p>
            <a:fld id="{766F10C1-A50D-45E5-8371-7DC0E0E5DB07}" type="slidenum">
              <a:rPr lang="en-US" altLang="en-US" smtClean="0"/>
              <a:pPr/>
              <a:t>14</a:t>
            </a:fld>
            <a:endParaRPr lang="en-US" altLang="en-US" smtClean="0"/>
          </a:p>
        </p:txBody>
      </p:sp>
    </p:spTree>
    <p:extLst>
      <p:ext uri="{BB962C8B-B14F-4D97-AF65-F5344CB8AC3E}">
        <p14:creationId xmlns:p14="http://schemas.microsoft.com/office/powerpoint/2010/main" val="8165814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ln/>
        </p:spPr>
      </p:sp>
      <p:sp>
        <p:nvSpPr>
          <p:cNvPr id="35843" name="Notes Placeholder 2"/>
          <p:cNvSpPr>
            <a:spLocks noGrp="1"/>
          </p:cNvSpPr>
          <p:nvPr>
            <p:ph type="body" idx="1"/>
          </p:nvPr>
        </p:nvSpPr>
        <p:spPr>
          <a:noFill/>
          <a:ln/>
        </p:spPr>
        <p:txBody>
          <a:bodyPr/>
          <a:lstStyle/>
          <a:p>
            <a:r>
              <a:rPr lang="en-US" altLang="en-US" smtClean="0"/>
              <a:t>Notes</a:t>
            </a:r>
          </a:p>
        </p:txBody>
      </p:sp>
      <p:sp>
        <p:nvSpPr>
          <p:cNvPr id="35844" name="Slide Number Placeholder 3"/>
          <p:cNvSpPr>
            <a:spLocks noGrp="1"/>
          </p:cNvSpPr>
          <p:nvPr>
            <p:ph type="sldNum" sz="quarter" idx="5"/>
          </p:nvPr>
        </p:nvSpPr>
        <p:spPr>
          <a:noFill/>
        </p:spPr>
        <p:txBody>
          <a:bodyPr/>
          <a:lstStyle/>
          <a:p>
            <a:fld id="{32C22383-8A4A-4B17-B20B-9DDD1D5D2C08}" type="slidenum">
              <a:rPr lang="en-US" altLang="en-US" smtClean="0"/>
              <a:pPr/>
              <a:t>15</a:t>
            </a:fld>
            <a:endParaRPr lang="en-US" altLang="en-US" smtClean="0"/>
          </a:p>
        </p:txBody>
      </p:sp>
    </p:spTree>
    <p:extLst>
      <p:ext uri="{BB962C8B-B14F-4D97-AF65-F5344CB8AC3E}">
        <p14:creationId xmlns:p14="http://schemas.microsoft.com/office/powerpoint/2010/main" val="42394269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a:noFill/>
          <a:ln/>
        </p:spPr>
        <p:txBody>
          <a:bodyPr/>
          <a:lstStyle/>
          <a:p>
            <a:r>
              <a:rPr lang="en-US" altLang="en-US" dirty="0" smtClean="0"/>
              <a:t>What if the Complaint alleges negligence and gross negligence</a:t>
            </a:r>
            <a:r>
              <a:rPr lang="en-US" altLang="en-US" baseline="0" dirty="0" smtClean="0"/>
              <a:t> (or reckless/intentional)</a:t>
            </a:r>
          </a:p>
          <a:p>
            <a:r>
              <a:rPr lang="en-US" altLang="en-US" baseline="0" dirty="0" smtClean="0"/>
              <a:t>i.e. one count of the Complaint is covered by the indemnity agreement and another count is not</a:t>
            </a:r>
            <a:endParaRPr lang="en-US" altLang="en-US" dirty="0" smtClean="0"/>
          </a:p>
        </p:txBody>
      </p:sp>
      <p:sp>
        <p:nvSpPr>
          <p:cNvPr id="36868" name="Slide Number Placeholder 3"/>
          <p:cNvSpPr>
            <a:spLocks noGrp="1"/>
          </p:cNvSpPr>
          <p:nvPr>
            <p:ph type="sldNum" sz="quarter" idx="5"/>
          </p:nvPr>
        </p:nvSpPr>
        <p:spPr>
          <a:noFill/>
        </p:spPr>
        <p:txBody>
          <a:bodyPr/>
          <a:lstStyle/>
          <a:p>
            <a:fld id="{CCBAC525-34BF-49F4-9D48-7C02587A0558}" type="slidenum">
              <a:rPr lang="en-US" altLang="en-US" smtClean="0"/>
              <a:pPr/>
              <a:t>16</a:t>
            </a:fld>
            <a:endParaRPr lang="en-US" altLang="en-US" smtClean="0"/>
          </a:p>
        </p:txBody>
      </p:sp>
    </p:spTree>
    <p:extLst>
      <p:ext uri="{BB962C8B-B14F-4D97-AF65-F5344CB8AC3E}">
        <p14:creationId xmlns:p14="http://schemas.microsoft.com/office/powerpoint/2010/main" val="114543249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r>
              <a:rPr lang="en-US" altLang="en-US" b="1" smtClean="0"/>
              <a:t>Practice Pointer:  </a:t>
            </a:r>
            <a:r>
              <a:rPr lang="en-US" altLang="en-US" i="1" smtClean="0"/>
              <a:t>Brooks v. Judlau Contracting</a:t>
            </a:r>
            <a:r>
              <a:rPr lang="en-US" altLang="en-US" smtClean="0"/>
              <a:t>, 898 N.E. 2d 549 (NY 2008), suggests that some of the obstacles to enforcement of an indemnity clause may be overcome by an indemnity clause that applies “to the fullest extent of, but no farther than, the indemnity allowed by state law”.  In the end, to insure a valid indemnity clause for use this may require knowledge of both the law of the state that will apply and the language of the clause that is employed in the contract.</a:t>
            </a:r>
          </a:p>
        </p:txBody>
      </p:sp>
      <p:sp>
        <p:nvSpPr>
          <p:cNvPr id="37892" name="Slide Number Placeholder 3"/>
          <p:cNvSpPr>
            <a:spLocks noGrp="1"/>
          </p:cNvSpPr>
          <p:nvPr>
            <p:ph type="sldNum" sz="quarter" idx="5"/>
          </p:nvPr>
        </p:nvSpPr>
        <p:spPr>
          <a:noFill/>
        </p:spPr>
        <p:txBody>
          <a:bodyPr/>
          <a:lstStyle/>
          <a:p>
            <a:fld id="{DAEA8575-F730-468B-8B29-B3E230E69F1A}" type="slidenum">
              <a:rPr lang="en-US" altLang="en-US" smtClean="0"/>
              <a:pPr/>
              <a:t>17</a:t>
            </a:fld>
            <a:endParaRPr lang="en-US" altLang="en-US" smtClean="0"/>
          </a:p>
        </p:txBody>
      </p:sp>
    </p:spTree>
    <p:extLst>
      <p:ext uri="{BB962C8B-B14F-4D97-AF65-F5344CB8AC3E}">
        <p14:creationId xmlns:p14="http://schemas.microsoft.com/office/powerpoint/2010/main" val="260733706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solidFill>
                  <a:schemeClr val="bg2"/>
                </a:solidFill>
              </a:rPr>
              <a:t>“sufficiently explicit so as to evidence a clear intent to hold the indemnitee harmless for its own negligence”</a:t>
            </a:r>
          </a:p>
          <a:p>
            <a:endParaRPr lang="en-US" dirty="0"/>
          </a:p>
        </p:txBody>
      </p:sp>
      <p:sp>
        <p:nvSpPr>
          <p:cNvPr id="4" name="Slide Number Placeholder 3"/>
          <p:cNvSpPr>
            <a:spLocks noGrp="1"/>
          </p:cNvSpPr>
          <p:nvPr>
            <p:ph type="sldNum" sz="quarter" idx="10"/>
          </p:nvPr>
        </p:nvSpPr>
        <p:spPr/>
        <p:txBody>
          <a:bodyPr/>
          <a:lstStyle/>
          <a:p>
            <a:pPr>
              <a:defRPr/>
            </a:pPr>
            <a:fld id="{03B30988-434A-4975-A874-C7A225BDDF37}" type="slidenum">
              <a:rPr lang="en-US" smtClean="0"/>
              <a:pPr>
                <a:defRPr/>
              </a:pPr>
              <a:t>18</a:t>
            </a:fld>
            <a:endParaRPr lang="en-US"/>
          </a:p>
        </p:txBody>
      </p:sp>
    </p:spTree>
    <p:extLst>
      <p:ext uri="{BB962C8B-B14F-4D97-AF65-F5344CB8AC3E}">
        <p14:creationId xmlns:p14="http://schemas.microsoft.com/office/powerpoint/2010/main" val="24875079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r>
              <a:rPr lang="en-US" altLang="en-US" i="1" dirty="0" smtClean="0"/>
              <a:t>Eastern Air Lines, Inc. v. </a:t>
            </a:r>
            <a:r>
              <a:rPr lang="en-US" altLang="en-US" i="1" dirty="0" err="1" smtClean="0"/>
              <a:t>C.R.A</a:t>
            </a:r>
            <a:r>
              <a:rPr lang="en-US" altLang="en-US" i="1" dirty="0" smtClean="0"/>
              <a:t>. Transportation Co., Inc.</a:t>
            </a:r>
            <a:r>
              <a:rPr lang="en-US" altLang="en-US" dirty="0" smtClean="0"/>
              <a:t>, 167 Ga. App. 16 (1983)</a:t>
            </a:r>
          </a:p>
          <a:p>
            <a:pPr eaLnBrk="1" hangingPunct="1">
              <a:spcBef>
                <a:spcPct val="0"/>
              </a:spcBef>
            </a:pPr>
            <a:r>
              <a:rPr lang="en-US" altLang="en-US" dirty="0" err="1" smtClean="0"/>
              <a:t>CRA</a:t>
            </a:r>
            <a:r>
              <a:rPr lang="en-US" altLang="en-US" dirty="0" smtClean="0"/>
              <a:t> employee injured and sued Easter, Eastern then filed 3PC against </a:t>
            </a:r>
            <a:r>
              <a:rPr lang="en-US" altLang="en-US" dirty="0" err="1" smtClean="0"/>
              <a:t>CRA</a:t>
            </a:r>
            <a:r>
              <a:rPr lang="en-US" altLang="en-US" dirty="0" smtClean="0"/>
              <a:t> (workers comp example)</a:t>
            </a:r>
          </a:p>
          <a:p>
            <a:pPr eaLnBrk="1" hangingPunct="1">
              <a:spcBef>
                <a:spcPct val="0"/>
              </a:spcBef>
            </a:pPr>
            <a:r>
              <a:rPr lang="en-US" altLang="en-US" dirty="0" smtClean="0"/>
              <a:t>Court ruled in favor of Eastern</a:t>
            </a:r>
          </a:p>
          <a:p>
            <a:pPr eaLnBrk="1" hangingPunct="1">
              <a:spcBef>
                <a:spcPct val="0"/>
              </a:spcBef>
            </a:pPr>
            <a:r>
              <a:rPr lang="en-US" altLang="en-US" dirty="0" smtClean="0"/>
              <a:t>Court rejected </a:t>
            </a:r>
            <a:r>
              <a:rPr lang="en-US" altLang="en-US" dirty="0" err="1" smtClean="0"/>
              <a:t>CRA’s</a:t>
            </a:r>
            <a:r>
              <a:rPr lang="en-US" altLang="en-US" dirty="0" smtClean="0"/>
              <a:t> </a:t>
            </a:r>
            <a:r>
              <a:rPr lang="en-US" altLang="en-US" dirty="0" err="1" smtClean="0"/>
              <a:t>arg</a:t>
            </a:r>
            <a:r>
              <a:rPr lang="en-US" altLang="en-US" dirty="0" smtClean="0"/>
              <a:t> that it was limited to the non-negligent acts of Eastern</a:t>
            </a:r>
          </a:p>
          <a:p>
            <a:pPr eaLnBrk="1" hangingPunct="1">
              <a:spcBef>
                <a:spcPct val="0"/>
              </a:spcBef>
            </a:pPr>
            <a:r>
              <a:rPr lang="en-US" altLang="en-US" dirty="0" smtClean="0"/>
              <a:t>Intended to indemnify Eastern for “all liability” arising from the k except for “gross negligence or willful misconduct”</a:t>
            </a:r>
          </a:p>
          <a:p>
            <a:pPr eaLnBrk="1" hangingPunct="1">
              <a:spcBef>
                <a:spcPct val="0"/>
              </a:spcBef>
            </a:pPr>
            <a:r>
              <a:rPr lang="en-US" altLang="en-US" dirty="0" smtClean="0"/>
              <a:t>Reference to gross </a:t>
            </a:r>
            <a:r>
              <a:rPr lang="en-US" altLang="en-US" dirty="0" err="1" smtClean="0"/>
              <a:t>neg</a:t>
            </a:r>
            <a:r>
              <a:rPr lang="en-US" altLang="en-US" dirty="0" smtClean="0"/>
              <a:t> and willful misconduct not really needed</a:t>
            </a:r>
          </a:p>
          <a:p>
            <a:pPr eaLnBrk="1" hangingPunct="1">
              <a:spcBef>
                <a:spcPct val="0"/>
              </a:spcBef>
            </a:pPr>
            <a:r>
              <a:rPr lang="en-US" altLang="en-US" dirty="0" smtClean="0"/>
              <a:t>Upheld as proper BROAD form</a:t>
            </a:r>
          </a:p>
          <a:p>
            <a:pPr eaLnBrk="1" hangingPunct="1">
              <a:spcBef>
                <a:spcPct val="0"/>
              </a:spcBef>
            </a:pPr>
            <a:endParaRPr lang="en-US" altLang="en-US" dirty="0" smtClean="0"/>
          </a:p>
          <a:p>
            <a:endParaRPr lang="en-US" dirty="0"/>
          </a:p>
        </p:txBody>
      </p:sp>
      <p:sp>
        <p:nvSpPr>
          <p:cNvPr id="4" name="Slide Number Placeholder 3"/>
          <p:cNvSpPr>
            <a:spLocks noGrp="1"/>
          </p:cNvSpPr>
          <p:nvPr>
            <p:ph type="sldNum" sz="quarter" idx="10"/>
          </p:nvPr>
        </p:nvSpPr>
        <p:spPr/>
        <p:txBody>
          <a:bodyPr/>
          <a:lstStyle/>
          <a:p>
            <a:pPr>
              <a:defRPr/>
            </a:pPr>
            <a:fld id="{03B30988-434A-4975-A874-C7A225BDDF37}" type="slidenum">
              <a:rPr lang="en-US" smtClean="0"/>
              <a:pPr>
                <a:defRPr/>
              </a:pPr>
              <a:t>19</a:t>
            </a:fld>
            <a:endParaRPr lang="en-US"/>
          </a:p>
        </p:txBody>
      </p:sp>
    </p:spTree>
    <p:extLst>
      <p:ext uri="{BB962C8B-B14F-4D97-AF65-F5344CB8AC3E}">
        <p14:creationId xmlns:p14="http://schemas.microsoft.com/office/powerpoint/2010/main" val="304039180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03B30988-434A-4975-A874-C7A225BDDF37}" type="slidenum">
              <a:rPr lang="en-US" smtClean="0"/>
              <a:pPr>
                <a:defRPr/>
              </a:pPr>
              <a:t>26</a:t>
            </a:fld>
            <a:endParaRPr lang="en-US"/>
          </a:p>
        </p:txBody>
      </p:sp>
    </p:spTree>
    <p:extLst>
      <p:ext uri="{BB962C8B-B14F-4D97-AF65-F5344CB8AC3E}">
        <p14:creationId xmlns:p14="http://schemas.microsoft.com/office/powerpoint/2010/main" val="2132408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ln/>
        </p:spPr>
      </p:sp>
      <p:sp>
        <p:nvSpPr>
          <p:cNvPr id="28675" name="Notes Placeholder 2"/>
          <p:cNvSpPr>
            <a:spLocks noGrp="1"/>
          </p:cNvSpPr>
          <p:nvPr>
            <p:ph type="body" idx="1"/>
          </p:nvPr>
        </p:nvSpPr>
        <p:spPr>
          <a:noFill/>
          <a:ln/>
        </p:spPr>
        <p:txBody>
          <a:bodyPr/>
          <a:lstStyle/>
          <a:p>
            <a:r>
              <a:rPr lang="en-US" altLang="en-US" smtClean="0"/>
              <a:t>Notes:</a:t>
            </a:r>
          </a:p>
        </p:txBody>
      </p:sp>
      <p:sp>
        <p:nvSpPr>
          <p:cNvPr id="28676" name="Slide Number Placeholder 3"/>
          <p:cNvSpPr>
            <a:spLocks noGrp="1"/>
          </p:cNvSpPr>
          <p:nvPr>
            <p:ph type="sldNum" sz="quarter" idx="5"/>
          </p:nvPr>
        </p:nvSpPr>
        <p:spPr>
          <a:noFill/>
        </p:spPr>
        <p:txBody>
          <a:bodyPr/>
          <a:lstStyle/>
          <a:p>
            <a:fld id="{054D3D1E-C922-4A70-B363-BC722EF0BFD5}" type="slidenum">
              <a:rPr lang="en-US" altLang="en-US" smtClean="0"/>
              <a:pPr/>
              <a:t>2</a:t>
            </a:fld>
            <a:endParaRPr lang="en-US" altLang="en-US" smtClean="0"/>
          </a:p>
        </p:txBody>
      </p:sp>
    </p:spTree>
    <p:extLst>
      <p:ext uri="{BB962C8B-B14F-4D97-AF65-F5344CB8AC3E}">
        <p14:creationId xmlns:p14="http://schemas.microsoft.com/office/powerpoint/2010/main" val="62248529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ln/>
        </p:spPr>
      </p:sp>
      <p:sp>
        <p:nvSpPr>
          <p:cNvPr id="38915" name="Notes Placeholder 2"/>
          <p:cNvSpPr>
            <a:spLocks noGrp="1"/>
          </p:cNvSpPr>
          <p:nvPr>
            <p:ph type="body" idx="1"/>
          </p:nvPr>
        </p:nvSpPr>
        <p:spPr>
          <a:noFill/>
          <a:ln/>
        </p:spPr>
        <p:txBody>
          <a:bodyPr/>
          <a:lstStyle/>
          <a:p>
            <a:r>
              <a:rPr lang="en-US" altLang="en-US" smtClean="0"/>
              <a:t>Notes</a:t>
            </a:r>
          </a:p>
        </p:txBody>
      </p:sp>
      <p:sp>
        <p:nvSpPr>
          <p:cNvPr id="38916" name="Slide Number Placeholder 3"/>
          <p:cNvSpPr>
            <a:spLocks noGrp="1"/>
          </p:cNvSpPr>
          <p:nvPr>
            <p:ph type="sldNum" sz="quarter" idx="5"/>
          </p:nvPr>
        </p:nvSpPr>
        <p:spPr>
          <a:noFill/>
        </p:spPr>
        <p:txBody>
          <a:bodyPr/>
          <a:lstStyle/>
          <a:p>
            <a:fld id="{5B576D65-F522-4AFF-9591-7E9C520548B2}" type="slidenum">
              <a:rPr lang="en-US" altLang="en-US" smtClean="0"/>
              <a:pPr/>
              <a:t>27</a:t>
            </a:fld>
            <a:endParaRPr lang="en-US" altLang="en-US" smtClean="0"/>
          </a:p>
        </p:txBody>
      </p:sp>
    </p:spTree>
    <p:extLst>
      <p:ext uri="{BB962C8B-B14F-4D97-AF65-F5344CB8AC3E}">
        <p14:creationId xmlns:p14="http://schemas.microsoft.com/office/powerpoint/2010/main" val="96154601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a:noFill/>
          <a:ln/>
        </p:spPr>
        <p:txBody>
          <a:bodyPr/>
          <a:lstStyle/>
          <a:p>
            <a:r>
              <a:rPr lang="en-US" altLang="en-US" smtClean="0"/>
              <a:t>Notes</a:t>
            </a:r>
          </a:p>
        </p:txBody>
      </p:sp>
      <p:sp>
        <p:nvSpPr>
          <p:cNvPr id="39940" name="Slide Number Placeholder 3"/>
          <p:cNvSpPr>
            <a:spLocks noGrp="1"/>
          </p:cNvSpPr>
          <p:nvPr>
            <p:ph type="sldNum" sz="quarter" idx="5"/>
          </p:nvPr>
        </p:nvSpPr>
        <p:spPr>
          <a:noFill/>
        </p:spPr>
        <p:txBody>
          <a:bodyPr/>
          <a:lstStyle/>
          <a:p>
            <a:fld id="{E82CBD74-F945-46E0-A395-3989236FBDCD}" type="slidenum">
              <a:rPr lang="en-US" altLang="en-US" smtClean="0"/>
              <a:pPr/>
              <a:t>28</a:t>
            </a:fld>
            <a:endParaRPr lang="en-US" altLang="en-US" smtClean="0"/>
          </a:p>
        </p:txBody>
      </p:sp>
    </p:spTree>
    <p:extLst>
      <p:ext uri="{BB962C8B-B14F-4D97-AF65-F5344CB8AC3E}">
        <p14:creationId xmlns:p14="http://schemas.microsoft.com/office/powerpoint/2010/main" val="41700709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a:ln/>
        </p:spPr>
        <p:txBody>
          <a:bodyPr/>
          <a:lstStyle/>
          <a:p>
            <a:r>
              <a:rPr lang="en-US" altLang="en-US" smtClean="0"/>
              <a:t>Notes</a:t>
            </a:r>
          </a:p>
        </p:txBody>
      </p:sp>
      <p:sp>
        <p:nvSpPr>
          <p:cNvPr id="40964" name="Slide Number Placeholder 3"/>
          <p:cNvSpPr>
            <a:spLocks noGrp="1"/>
          </p:cNvSpPr>
          <p:nvPr>
            <p:ph type="sldNum" sz="quarter" idx="5"/>
          </p:nvPr>
        </p:nvSpPr>
        <p:spPr>
          <a:noFill/>
        </p:spPr>
        <p:txBody>
          <a:bodyPr/>
          <a:lstStyle/>
          <a:p>
            <a:fld id="{32B819D8-56F0-4A52-9CB0-597E727F12CB}" type="slidenum">
              <a:rPr lang="en-US" altLang="en-US" smtClean="0"/>
              <a:pPr/>
              <a:t>29</a:t>
            </a:fld>
            <a:endParaRPr lang="en-US" altLang="en-US" smtClean="0"/>
          </a:p>
        </p:txBody>
      </p:sp>
    </p:spTree>
    <p:extLst>
      <p:ext uri="{BB962C8B-B14F-4D97-AF65-F5344CB8AC3E}">
        <p14:creationId xmlns:p14="http://schemas.microsoft.com/office/powerpoint/2010/main" val="308718668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lstStyle/>
          <a:p>
            <a:pPr>
              <a:defRPr/>
            </a:pPr>
            <a:r>
              <a:rPr lang="en-US" b="1" dirty="0" smtClean="0"/>
              <a:t>Practice Pointer:</a:t>
            </a:r>
          </a:p>
          <a:p>
            <a:pPr marL="173422" indent="-173422">
              <a:buFont typeface="Arial" panose="020B0604020202020204" pitchFamily="34" charset="0"/>
              <a:buChar char="•"/>
              <a:defRPr/>
            </a:pPr>
            <a:r>
              <a:rPr lang="en-US" dirty="0" smtClean="0"/>
              <a:t>A requirement for the purchase of insurance may not be deemed similarly voidable.</a:t>
            </a:r>
          </a:p>
          <a:p>
            <a:pPr marL="173422" indent="-173422">
              <a:buFont typeface="Arial" panose="020B0604020202020204" pitchFamily="34" charset="0"/>
              <a:buChar char="•"/>
              <a:defRPr/>
            </a:pPr>
            <a:r>
              <a:rPr lang="en-US" dirty="0" smtClean="0"/>
              <a:t>Query: </a:t>
            </a:r>
            <a:r>
              <a:rPr lang="en-US" dirty="0"/>
              <a:t>S</a:t>
            </a:r>
            <a:r>
              <a:rPr lang="en-US" dirty="0" smtClean="0"/>
              <a:t>hould duties to indemnify and insure be coupled as we suggest?</a:t>
            </a:r>
          </a:p>
          <a:p>
            <a:pPr marL="635879" lvl="1" indent="-173422">
              <a:buFont typeface="Arial" panose="020B0604020202020204" pitchFamily="34" charset="0"/>
              <a:buChar char="•"/>
              <a:defRPr/>
            </a:pPr>
            <a:r>
              <a:rPr lang="en-US" dirty="0" smtClean="0"/>
              <a:t>Usually yes.  Unless the intention is to provide insurance that is broader then the indemnity</a:t>
            </a:r>
          </a:p>
          <a:p>
            <a:pPr marL="635879" lvl="1" indent="-173422">
              <a:buFont typeface="Arial" panose="020B0604020202020204" pitchFamily="34" charset="0"/>
              <a:buChar char="•"/>
              <a:defRPr/>
            </a:pPr>
            <a:r>
              <a:rPr lang="en-US" dirty="0" smtClean="0"/>
              <a:t>A distinct policy, or at minimum, endorsement, is probably wise rather than relying on some catch-all additional insured status.</a:t>
            </a:r>
          </a:p>
          <a:p>
            <a:pPr marL="173422" indent="-173422">
              <a:buFont typeface="Arial" panose="020B0604020202020204" pitchFamily="34" charset="0"/>
              <a:buChar char="•"/>
              <a:defRPr/>
            </a:pPr>
            <a:endParaRPr lang="en-US" dirty="0"/>
          </a:p>
        </p:txBody>
      </p:sp>
      <p:sp>
        <p:nvSpPr>
          <p:cNvPr id="41988" name="Slide Number Placeholder 3"/>
          <p:cNvSpPr>
            <a:spLocks noGrp="1"/>
          </p:cNvSpPr>
          <p:nvPr>
            <p:ph type="sldNum" sz="quarter" idx="5"/>
          </p:nvPr>
        </p:nvSpPr>
        <p:spPr>
          <a:noFill/>
        </p:spPr>
        <p:txBody>
          <a:bodyPr/>
          <a:lstStyle/>
          <a:p>
            <a:fld id="{72F8456C-5EB5-4F1A-B265-DFA35EC4226C}" type="slidenum">
              <a:rPr lang="en-US" altLang="en-US" smtClean="0"/>
              <a:pPr/>
              <a:t>30</a:t>
            </a:fld>
            <a:endParaRPr lang="en-US" altLang="en-US" smtClean="0"/>
          </a:p>
        </p:txBody>
      </p:sp>
    </p:spTree>
    <p:extLst>
      <p:ext uri="{BB962C8B-B14F-4D97-AF65-F5344CB8AC3E}">
        <p14:creationId xmlns:p14="http://schemas.microsoft.com/office/powerpoint/2010/main" val="300304185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Interesting</a:t>
            </a:r>
            <a:r>
              <a:rPr lang="en-US" baseline="0" dirty="0" smtClean="0"/>
              <a:t> that s</a:t>
            </a:r>
            <a:r>
              <a:rPr lang="en-US" dirty="0" smtClean="0"/>
              <a:t>ection (a) covers</a:t>
            </a:r>
          </a:p>
          <a:p>
            <a:endParaRPr lang="en-US" sz="1200" kern="1200" dirty="0" smtClean="0">
              <a:solidFill>
                <a:schemeClr val="tx1"/>
              </a:solidFill>
              <a:effectLst/>
              <a:latin typeface="Arial" charset="0"/>
              <a:ea typeface="+mn-ea"/>
              <a:cs typeface="+mn-cs"/>
            </a:endParaRPr>
          </a:p>
          <a:p>
            <a:pPr lvl="1"/>
            <a:r>
              <a:rPr lang="en-US" sz="1200" b="1" kern="1200" dirty="0" smtClean="0">
                <a:solidFill>
                  <a:schemeClr val="tx1"/>
                </a:solidFill>
                <a:effectLst/>
                <a:latin typeface="Arial" charset="0"/>
                <a:ea typeface="+mn-ea"/>
                <a:cs typeface="+mn-cs"/>
              </a:rPr>
              <a:t>(1)</a:t>
            </a:r>
            <a:r>
              <a:rPr lang="en-US" sz="1200" kern="1200" dirty="0" smtClean="0">
                <a:solidFill>
                  <a:schemeClr val="tx1"/>
                </a:solidFill>
                <a:effectLst/>
                <a:latin typeface="Arial" charset="0"/>
                <a:ea typeface="+mn-ea"/>
                <a:cs typeface="+mn-cs"/>
              </a:rPr>
              <a:t>  Contracts tending to corrupt legislation or the judiciary;</a:t>
            </a:r>
          </a:p>
          <a:p>
            <a:pPr lvl="1"/>
            <a:r>
              <a:rPr lang="en-US" sz="1200" b="1" kern="1200" dirty="0" smtClean="0">
                <a:solidFill>
                  <a:schemeClr val="tx1"/>
                </a:solidFill>
                <a:effectLst/>
                <a:latin typeface="Arial" charset="0"/>
                <a:ea typeface="+mn-ea"/>
                <a:cs typeface="+mn-cs"/>
              </a:rPr>
              <a:t>(2)</a:t>
            </a:r>
            <a:r>
              <a:rPr lang="en-US" sz="1200" kern="1200" dirty="0" smtClean="0">
                <a:solidFill>
                  <a:schemeClr val="tx1"/>
                </a:solidFill>
                <a:effectLst/>
                <a:latin typeface="Arial" charset="0"/>
                <a:ea typeface="+mn-ea"/>
                <a:cs typeface="+mn-cs"/>
              </a:rPr>
              <a:t>  Contracts in general restraint of trade, as distinguished from contracts which restrict certain competitive activities, as provided in Article 4 of this chapter;</a:t>
            </a:r>
          </a:p>
          <a:p>
            <a:pPr lvl="1"/>
            <a:r>
              <a:rPr lang="en-US" sz="1200" b="1" kern="1200" dirty="0" smtClean="0">
                <a:solidFill>
                  <a:schemeClr val="tx1"/>
                </a:solidFill>
                <a:effectLst/>
                <a:latin typeface="Arial" charset="0"/>
                <a:ea typeface="+mn-ea"/>
                <a:cs typeface="+mn-cs"/>
              </a:rPr>
              <a:t>(3)</a:t>
            </a:r>
            <a:r>
              <a:rPr lang="en-US" sz="1200" kern="1200" dirty="0" smtClean="0">
                <a:solidFill>
                  <a:schemeClr val="tx1"/>
                </a:solidFill>
                <a:effectLst/>
                <a:latin typeface="Arial" charset="0"/>
                <a:ea typeface="+mn-ea"/>
                <a:cs typeface="+mn-cs"/>
              </a:rPr>
              <a:t>  Contracts to evade or oppose the revenue laws of another country;</a:t>
            </a:r>
          </a:p>
          <a:p>
            <a:pPr lvl="1"/>
            <a:r>
              <a:rPr lang="en-US" sz="1200" b="1" kern="1200" dirty="0" smtClean="0">
                <a:solidFill>
                  <a:schemeClr val="tx1"/>
                </a:solidFill>
                <a:effectLst/>
                <a:latin typeface="Arial" charset="0"/>
                <a:ea typeface="+mn-ea"/>
                <a:cs typeface="+mn-cs"/>
              </a:rPr>
              <a:t>(4)</a:t>
            </a:r>
            <a:r>
              <a:rPr lang="en-US" sz="1200" kern="1200" dirty="0" smtClean="0">
                <a:solidFill>
                  <a:schemeClr val="tx1"/>
                </a:solidFill>
                <a:effectLst/>
                <a:latin typeface="Arial" charset="0"/>
                <a:ea typeface="+mn-ea"/>
                <a:cs typeface="+mn-cs"/>
              </a:rPr>
              <a:t>  Wagering contracts; or</a:t>
            </a:r>
          </a:p>
          <a:p>
            <a:pPr lvl="1"/>
            <a:r>
              <a:rPr lang="en-US" sz="1200" b="1" kern="1200" dirty="0" smtClean="0">
                <a:solidFill>
                  <a:schemeClr val="tx1"/>
                </a:solidFill>
                <a:effectLst/>
                <a:latin typeface="Arial" charset="0"/>
                <a:ea typeface="+mn-ea"/>
                <a:cs typeface="+mn-cs"/>
              </a:rPr>
              <a:t>(5)</a:t>
            </a:r>
            <a:r>
              <a:rPr lang="en-US" sz="1200" kern="1200" dirty="0" smtClean="0">
                <a:solidFill>
                  <a:schemeClr val="tx1"/>
                </a:solidFill>
                <a:effectLst/>
                <a:latin typeface="Arial" charset="0"/>
                <a:ea typeface="+mn-ea"/>
                <a:cs typeface="+mn-cs"/>
              </a:rPr>
              <a:t>  Contracts of maintenance or </a:t>
            </a:r>
            <a:r>
              <a:rPr lang="en-US" sz="1200" kern="1200" dirty="0" err="1" smtClean="0">
                <a:solidFill>
                  <a:schemeClr val="tx1"/>
                </a:solidFill>
                <a:effectLst/>
                <a:latin typeface="Arial" charset="0"/>
                <a:ea typeface="+mn-ea"/>
                <a:cs typeface="+mn-cs"/>
              </a:rPr>
              <a:t>champerty</a:t>
            </a:r>
            <a:r>
              <a:rPr lang="en-US" sz="1200" kern="1200" dirty="0" smtClean="0">
                <a:solidFill>
                  <a:schemeClr val="tx1"/>
                </a:solidFill>
                <a:effectLst/>
                <a:latin typeface="Arial" charset="0"/>
                <a:ea typeface="+mn-ea"/>
                <a:cs typeface="+mn-cs"/>
              </a:rPr>
              <a:t> [pay expenses</a:t>
            </a:r>
            <a:r>
              <a:rPr lang="en-US" sz="1200" kern="1200" baseline="0" dirty="0" smtClean="0">
                <a:solidFill>
                  <a:schemeClr val="tx1"/>
                </a:solidFill>
                <a:effectLst/>
                <a:latin typeface="Arial" charset="0"/>
                <a:ea typeface="+mn-ea"/>
                <a:cs typeface="+mn-cs"/>
              </a:rPr>
              <a:t> of suit and split proceeds]</a:t>
            </a:r>
            <a:endParaRPr lang="en-US" sz="1200" kern="1200" dirty="0" smtClean="0">
              <a:solidFill>
                <a:schemeClr val="tx1"/>
              </a:solidFill>
              <a:effectLst/>
              <a:latin typeface="Arial" charset="0"/>
              <a:ea typeface="+mn-ea"/>
              <a:cs typeface="+mn-cs"/>
            </a:endParaRPr>
          </a:p>
          <a:p>
            <a:endParaRPr lang="en-US" dirty="0"/>
          </a:p>
        </p:txBody>
      </p:sp>
      <p:sp>
        <p:nvSpPr>
          <p:cNvPr id="4" name="Slide Number Placeholder 3"/>
          <p:cNvSpPr>
            <a:spLocks noGrp="1"/>
          </p:cNvSpPr>
          <p:nvPr>
            <p:ph type="sldNum" sz="quarter" idx="10"/>
          </p:nvPr>
        </p:nvSpPr>
        <p:spPr/>
        <p:txBody>
          <a:bodyPr/>
          <a:lstStyle/>
          <a:p>
            <a:pPr>
              <a:defRPr/>
            </a:pPr>
            <a:fld id="{03B30988-434A-4975-A874-C7A225BDDF37}" type="slidenum">
              <a:rPr lang="en-US" smtClean="0"/>
              <a:pPr>
                <a:defRPr/>
              </a:pPr>
              <a:t>31</a:t>
            </a:fld>
            <a:endParaRPr lang="en-US"/>
          </a:p>
        </p:txBody>
      </p:sp>
    </p:spTree>
    <p:extLst>
      <p:ext uri="{BB962C8B-B14F-4D97-AF65-F5344CB8AC3E}">
        <p14:creationId xmlns:p14="http://schemas.microsoft.com/office/powerpoint/2010/main" val="216067597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ln/>
        </p:spPr>
      </p:sp>
      <p:sp>
        <p:nvSpPr>
          <p:cNvPr id="43011" name="Notes Placeholder 2"/>
          <p:cNvSpPr>
            <a:spLocks noGrp="1"/>
          </p:cNvSpPr>
          <p:nvPr>
            <p:ph type="body" idx="1"/>
          </p:nvPr>
        </p:nvSpPr>
        <p:spPr>
          <a:noFill/>
          <a:ln/>
        </p:spPr>
        <p:txBody>
          <a:bodyPr/>
          <a:lstStyle/>
          <a:p>
            <a:pPr marL="173038" indent="-173038">
              <a:buFontTx/>
              <a:buChar char="•"/>
            </a:pPr>
            <a:r>
              <a:rPr lang="en-US" altLang="en-US" i="1" dirty="0" smtClean="0"/>
              <a:t>Woods v. </a:t>
            </a:r>
            <a:r>
              <a:rPr lang="en-US" altLang="en-US" i="1" dirty="0" err="1" smtClean="0"/>
              <a:t>Dravo</a:t>
            </a:r>
            <a:r>
              <a:rPr lang="en-US" altLang="en-US" i="1" dirty="0" smtClean="0"/>
              <a:t> Basic Materials, Inc.</a:t>
            </a:r>
            <a:r>
              <a:rPr lang="en-US" altLang="en-US" dirty="0" smtClean="0"/>
              <a:t> 887 F.2d 618 (Agreement to provide insurance not same as indemnity – it is simply agreement on who pays premium)</a:t>
            </a:r>
          </a:p>
          <a:p>
            <a:pPr marL="173038" indent="-173038">
              <a:buFontTx/>
              <a:buChar char="•"/>
            </a:pPr>
            <a:r>
              <a:rPr lang="en-US" altLang="en-US" i="1" dirty="0" err="1" smtClean="0"/>
              <a:t>Juretic</a:t>
            </a:r>
            <a:r>
              <a:rPr lang="en-US" altLang="en-US" i="1" dirty="0" smtClean="0"/>
              <a:t> v. USX Corp.</a:t>
            </a:r>
            <a:r>
              <a:rPr lang="en-US" altLang="en-US" dirty="0" smtClean="0"/>
              <a:t>, 556 N.E.2d 810 (Ill. App. 1992) (additional insurance can provide coverage broader then indemnity)</a:t>
            </a:r>
          </a:p>
          <a:p>
            <a:pPr marL="173038" indent="-173038">
              <a:buFontTx/>
              <a:buChar char="•"/>
            </a:pPr>
            <a:r>
              <a:rPr lang="en-US" altLang="en-US" dirty="0" smtClean="0"/>
              <a:t>Additional insured coverage is determined solely by the provisions in the policy; the contractual obligations between the additional insured and named insured, including the indemnification provision and the additional insured’s or named insured’s actual negligence or fault are not relevant issues to additional insured coverage, unless the policy specifically addresses these issues. </a:t>
            </a:r>
            <a:r>
              <a:rPr lang="en-US" altLang="en-US" i="1" dirty="0" smtClean="0"/>
              <a:t>See Con Ed Company of New York v. Hartford Insurance Comp., </a:t>
            </a:r>
            <a:r>
              <a:rPr lang="en-US" altLang="en-US" dirty="0" smtClean="0"/>
              <a:t>610 N.Y.S.2d (1st Dep’t 1994)</a:t>
            </a:r>
            <a:r>
              <a:rPr lang="en-US" altLang="en-US" i="1" dirty="0" smtClean="0"/>
              <a:t>; County of Orange v. Hartford Accident &amp; Indemnity Corp., </a:t>
            </a:r>
            <a:r>
              <a:rPr lang="en-US" altLang="en-US" dirty="0" smtClean="0"/>
              <a:t>641 N.Y.S.2d 118 (2nd Dep’t 1996)</a:t>
            </a:r>
            <a:r>
              <a:rPr lang="en-US" altLang="en-US" i="1" dirty="0" smtClean="0"/>
              <a:t>; </a:t>
            </a:r>
            <a:r>
              <a:rPr lang="en-US" altLang="en-US" i="1" dirty="0" err="1" smtClean="0"/>
              <a:t>Tishman</a:t>
            </a:r>
            <a:r>
              <a:rPr lang="en-US" altLang="en-US" i="1" dirty="0" smtClean="0"/>
              <a:t> Interiors Corp. Of New York v. Fireman’s Fund </a:t>
            </a:r>
            <a:r>
              <a:rPr lang="en-US" altLang="en-US" i="1" dirty="0" err="1" smtClean="0"/>
              <a:t>Insur</a:t>
            </a:r>
            <a:r>
              <a:rPr lang="en-US" altLang="en-US" i="1" dirty="0" smtClean="0"/>
              <a:t>. Comp., </a:t>
            </a:r>
            <a:r>
              <a:rPr lang="en-US" altLang="en-US" dirty="0" smtClean="0"/>
              <a:t>653 N.Y.S.2d 367 (2nd Dep’t 1997).</a:t>
            </a:r>
          </a:p>
          <a:p>
            <a:pPr marL="173038" indent="-173038">
              <a:buFontTx/>
              <a:buChar char="•"/>
            </a:pPr>
            <a:r>
              <a:rPr lang="en-US" altLang="en-US" dirty="0" smtClean="0"/>
              <a:t>If the insurance coverage falls short of the coverage required by the contract, the remedy is a breach of contract action against the contracting party.  This can be expensive and difficult to prove, particularly if the party suing has failed to police the agreement.</a:t>
            </a:r>
          </a:p>
          <a:p>
            <a:pPr marL="173038" indent="-173038">
              <a:buFontTx/>
              <a:buChar char="•"/>
            </a:pPr>
            <a:endParaRPr lang="en-US" altLang="en-US" dirty="0" smtClean="0"/>
          </a:p>
        </p:txBody>
      </p:sp>
      <p:sp>
        <p:nvSpPr>
          <p:cNvPr id="43012" name="Slide Number Placeholder 3"/>
          <p:cNvSpPr>
            <a:spLocks noGrp="1"/>
          </p:cNvSpPr>
          <p:nvPr>
            <p:ph type="sldNum" sz="quarter" idx="5"/>
          </p:nvPr>
        </p:nvSpPr>
        <p:spPr>
          <a:noFill/>
        </p:spPr>
        <p:txBody>
          <a:bodyPr/>
          <a:lstStyle/>
          <a:p>
            <a:fld id="{4B8D6481-CDC5-4CCA-8B7A-B6B9A366A1B2}" type="slidenum">
              <a:rPr lang="en-US" altLang="en-US" smtClean="0"/>
              <a:pPr/>
              <a:t>32</a:t>
            </a:fld>
            <a:endParaRPr lang="en-US" altLang="en-US" smtClean="0"/>
          </a:p>
        </p:txBody>
      </p:sp>
    </p:spTree>
    <p:extLst>
      <p:ext uri="{BB962C8B-B14F-4D97-AF65-F5344CB8AC3E}">
        <p14:creationId xmlns:p14="http://schemas.microsoft.com/office/powerpoint/2010/main" val="375471203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noFill/>
          <a:ln/>
        </p:spPr>
        <p:txBody>
          <a:bodyPr/>
          <a:lstStyle/>
          <a:p>
            <a:r>
              <a:rPr lang="en-US" altLang="en-US" smtClean="0"/>
              <a:t>Notes:</a:t>
            </a:r>
          </a:p>
          <a:p>
            <a:endParaRPr lang="en-US" altLang="en-US" smtClean="0"/>
          </a:p>
        </p:txBody>
      </p:sp>
      <p:sp>
        <p:nvSpPr>
          <p:cNvPr id="44036" name="Slide Number Placeholder 3"/>
          <p:cNvSpPr>
            <a:spLocks noGrp="1"/>
          </p:cNvSpPr>
          <p:nvPr>
            <p:ph type="sldNum" sz="quarter" idx="5"/>
          </p:nvPr>
        </p:nvSpPr>
        <p:spPr>
          <a:noFill/>
        </p:spPr>
        <p:txBody>
          <a:bodyPr/>
          <a:lstStyle/>
          <a:p>
            <a:fld id="{D9837D35-5BFE-410B-B487-EE27FD1A3F81}" type="slidenum">
              <a:rPr lang="en-US" altLang="en-US" smtClean="0"/>
              <a:pPr/>
              <a:t>34</a:t>
            </a:fld>
            <a:endParaRPr lang="en-US" altLang="en-US" smtClean="0"/>
          </a:p>
        </p:txBody>
      </p:sp>
    </p:spTree>
    <p:extLst>
      <p:ext uri="{BB962C8B-B14F-4D97-AF65-F5344CB8AC3E}">
        <p14:creationId xmlns:p14="http://schemas.microsoft.com/office/powerpoint/2010/main" val="304238998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ln/>
        </p:spPr>
      </p:sp>
      <p:sp>
        <p:nvSpPr>
          <p:cNvPr id="45059" name="Notes Placeholder 2"/>
          <p:cNvSpPr>
            <a:spLocks noGrp="1"/>
          </p:cNvSpPr>
          <p:nvPr>
            <p:ph type="body" idx="1"/>
          </p:nvPr>
        </p:nvSpPr>
        <p:spPr>
          <a:noFill/>
          <a:ln/>
        </p:spPr>
        <p:txBody>
          <a:bodyPr/>
          <a:lstStyle/>
          <a:p>
            <a:r>
              <a:rPr lang="en-US" altLang="en-US" smtClean="0"/>
              <a:t>Notes</a:t>
            </a:r>
          </a:p>
        </p:txBody>
      </p:sp>
      <p:sp>
        <p:nvSpPr>
          <p:cNvPr id="45060" name="Slide Number Placeholder 3"/>
          <p:cNvSpPr>
            <a:spLocks noGrp="1"/>
          </p:cNvSpPr>
          <p:nvPr>
            <p:ph type="sldNum" sz="quarter" idx="5"/>
          </p:nvPr>
        </p:nvSpPr>
        <p:spPr>
          <a:noFill/>
        </p:spPr>
        <p:txBody>
          <a:bodyPr/>
          <a:lstStyle/>
          <a:p>
            <a:fld id="{63727A34-D3EA-453C-A1B4-E9B0F6757642}" type="slidenum">
              <a:rPr lang="en-US" altLang="en-US" smtClean="0"/>
              <a:pPr/>
              <a:t>35</a:t>
            </a:fld>
            <a:endParaRPr lang="en-US" altLang="en-US" smtClean="0"/>
          </a:p>
        </p:txBody>
      </p:sp>
    </p:spTree>
    <p:extLst>
      <p:ext uri="{BB962C8B-B14F-4D97-AF65-F5344CB8AC3E}">
        <p14:creationId xmlns:p14="http://schemas.microsoft.com/office/powerpoint/2010/main" val="420236181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ln/>
        </p:spPr>
        <p:txBody>
          <a:bodyPr/>
          <a:lstStyle/>
          <a:p>
            <a:r>
              <a:rPr lang="en-US" altLang="en-US" b="1" smtClean="0"/>
              <a:t>Practice Pointer:</a:t>
            </a:r>
          </a:p>
          <a:p>
            <a:r>
              <a:rPr lang="en-US" altLang="en-US" smtClean="0"/>
              <a:t>The coverage obligations to an additional insured may [or may not be] identical to those of a named insured.  The policy will dictate the extent of coverage only.</a:t>
            </a:r>
          </a:p>
          <a:p>
            <a:r>
              <a:rPr lang="en-US" altLang="en-US" smtClean="0"/>
              <a:t>When the additional insured is treated in the same manner as the “named insured” (a common term), in New York the duty to defend is broader than the duty to indemnify. Thus, if the pleadings meet the policy requirements for additional insured coverage, then the additional insured is owed defense coverage. For example, if the only requirement is that liability arise out of the named insured’s work and the plaintiff alleges he or she is an employee of the named insured injured during the course of employment, defense coverage to the additional insured is owed</a:t>
            </a:r>
            <a:r>
              <a:rPr lang="en-US" altLang="en-US" i="1" smtClean="0"/>
              <a:t>. </a:t>
            </a:r>
            <a:r>
              <a:rPr lang="en-US" altLang="en-US" smtClean="0"/>
              <a:t>Since the additional insured is treated the same under the law as a named insured it is necessary to issue the appropriate reservation of rights letters and/or disclaimers, and the failure to do so or to do so timely could waive the policy conditions or exclusions or could create coverage by estoppel.</a:t>
            </a:r>
          </a:p>
          <a:p>
            <a:endParaRPr lang="en-US" altLang="en-US" smtClean="0"/>
          </a:p>
        </p:txBody>
      </p:sp>
      <p:sp>
        <p:nvSpPr>
          <p:cNvPr id="46084" name="Slide Number Placeholder 3"/>
          <p:cNvSpPr>
            <a:spLocks noGrp="1"/>
          </p:cNvSpPr>
          <p:nvPr>
            <p:ph type="sldNum" sz="quarter" idx="5"/>
          </p:nvPr>
        </p:nvSpPr>
        <p:spPr>
          <a:noFill/>
        </p:spPr>
        <p:txBody>
          <a:bodyPr/>
          <a:lstStyle/>
          <a:p>
            <a:fld id="{9895B419-CE55-40FD-B731-AE2D6019CC75}" type="slidenum">
              <a:rPr lang="en-US" altLang="en-US" smtClean="0"/>
              <a:pPr/>
              <a:t>36</a:t>
            </a:fld>
            <a:endParaRPr lang="en-US" altLang="en-US" smtClean="0"/>
          </a:p>
        </p:txBody>
      </p:sp>
    </p:spTree>
    <p:extLst>
      <p:ext uri="{BB962C8B-B14F-4D97-AF65-F5344CB8AC3E}">
        <p14:creationId xmlns:p14="http://schemas.microsoft.com/office/powerpoint/2010/main" val="405371960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b="1" dirty="0" smtClean="0"/>
              <a:t>Article 21 - Compensation in case of death or injury of passengers </a:t>
            </a:r>
          </a:p>
          <a:p>
            <a:r>
              <a:rPr lang="en-US" altLang="en-US" dirty="0" smtClean="0"/>
              <a:t>1. For damages arising under paragraph 1 of Article 17 not exceeding 100,000 Special Drawing Rights for each passenger, the carrier shall not be able to exclude or limit its liability. </a:t>
            </a:r>
          </a:p>
          <a:p>
            <a:r>
              <a:rPr lang="en-US" altLang="en-US" dirty="0" smtClean="0"/>
              <a:t>2. The carrier shall not be liable for damages arising under paragraph 1 of Article 17 to the extent that they exceed for each passenger 100,000 Special Drawing Rights if the carrier proves that: </a:t>
            </a:r>
          </a:p>
          <a:p>
            <a:r>
              <a:rPr lang="en-US" altLang="en-US" dirty="0" smtClean="0"/>
              <a:t>	(a) such damage was not due to the negligence or other wrongful act or omission of the carrier or its servants or agents; or </a:t>
            </a:r>
          </a:p>
          <a:p>
            <a:r>
              <a:rPr lang="en-US" altLang="en-US" dirty="0" smtClean="0"/>
              <a:t>	(b) such damage was solely due to the negligence or other wrongful act or omission of a third party. </a:t>
            </a:r>
          </a:p>
          <a:p>
            <a:endParaRPr lang="en-US" altLang="en-US" dirty="0" smtClean="0"/>
          </a:p>
          <a:p>
            <a:r>
              <a:rPr lang="en-US" altLang="en-US" dirty="0" err="1" smtClean="0"/>
              <a:t>SDR</a:t>
            </a:r>
            <a:r>
              <a:rPr lang="en-US" altLang="en-US" dirty="0" smtClean="0"/>
              <a:t> = Special Drawing Right ("</a:t>
            </a:r>
            <a:r>
              <a:rPr lang="en-US" altLang="en-US" dirty="0" err="1" smtClean="0"/>
              <a:t>SDR</a:t>
            </a:r>
            <a:r>
              <a:rPr lang="en-US" altLang="en-US" dirty="0" smtClean="0"/>
              <a:t>") = an artificial currency, established by a "basket" of global currencies (the U.S. dollar, the euro, the Japanese yen and the British pound), and published daily by the International Monetary Fund. The value of an </a:t>
            </a:r>
            <a:r>
              <a:rPr lang="en-US" altLang="en-US" dirty="0" err="1" smtClean="0"/>
              <a:t>SDR</a:t>
            </a:r>
            <a:r>
              <a:rPr lang="en-US" altLang="en-US" dirty="0" smtClean="0"/>
              <a:t> fluctuates based on the global currency market, and, under Article 22(6), it is determined "at the date of the judgment."</a:t>
            </a:r>
          </a:p>
          <a:p>
            <a:endParaRPr lang="en-US" altLang="en-US" dirty="0" smtClean="0"/>
          </a:p>
          <a:p>
            <a:endParaRPr lang="en-US" dirty="0"/>
          </a:p>
        </p:txBody>
      </p:sp>
      <p:sp>
        <p:nvSpPr>
          <p:cNvPr id="4" name="Slide Number Placeholder 3"/>
          <p:cNvSpPr>
            <a:spLocks noGrp="1"/>
          </p:cNvSpPr>
          <p:nvPr>
            <p:ph type="sldNum" sz="quarter" idx="10"/>
          </p:nvPr>
        </p:nvSpPr>
        <p:spPr/>
        <p:txBody>
          <a:bodyPr/>
          <a:lstStyle/>
          <a:p>
            <a:pPr>
              <a:defRPr/>
            </a:pPr>
            <a:fld id="{03B30988-434A-4975-A874-C7A225BDDF37}" type="slidenum">
              <a:rPr lang="en-US" smtClean="0"/>
              <a:pPr>
                <a:defRPr/>
              </a:pPr>
              <a:t>37</a:t>
            </a:fld>
            <a:endParaRPr lang="en-US"/>
          </a:p>
        </p:txBody>
      </p:sp>
    </p:spTree>
    <p:extLst>
      <p:ext uri="{BB962C8B-B14F-4D97-AF65-F5344CB8AC3E}">
        <p14:creationId xmlns:p14="http://schemas.microsoft.com/office/powerpoint/2010/main" val="8382446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ln/>
        </p:spPr>
      </p:sp>
      <p:sp>
        <p:nvSpPr>
          <p:cNvPr id="29699" name="Notes Placeholder 2"/>
          <p:cNvSpPr>
            <a:spLocks noGrp="1"/>
          </p:cNvSpPr>
          <p:nvPr>
            <p:ph type="body" idx="1"/>
          </p:nvPr>
        </p:nvSpPr>
        <p:spPr>
          <a:noFill/>
          <a:ln/>
        </p:spPr>
        <p:txBody>
          <a:bodyPr/>
          <a:lstStyle/>
          <a:p>
            <a:r>
              <a:rPr lang="en-US" altLang="en-US" smtClean="0"/>
              <a:t>Notes:</a:t>
            </a:r>
          </a:p>
        </p:txBody>
      </p:sp>
      <p:sp>
        <p:nvSpPr>
          <p:cNvPr id="29700" name="Slide Number Placeholder 3"/>
          <p:cNvSpPr>
            <a:spLocks noGrp="1"/>
          </p:cNvSpPr>
          <p:nvPr>
            <p:ph type="sldNum" sz="quarter" idx="5"/>
          </p:nvPr>
        </p:nvSpPr>
        <p:spPr>
          <a:noFill/>
        </p:spPr>
        <p:txBody>
          <a:bodyPr/>
          <a:lstStyle/>
          <a:p>
            <a:fld id="{321115D2-A7CB-4776-AE3E-3139849B2F39}" type="slidenum">
              <a:rPr lang="en-US" altLang="en-US" smtClean="0"/>
              <a:pPr/>
              <a:t>3</a:t>
            </a:fld>
            <a:endParaRPr lang="en-US" altLang="en-US" smtClean="0"/>
          </a:p>
        </p:txBody>
      </p:sp>
    </p:spTree>
    <p:extLst>
      <p:ext uri="{BB962C8B-B14F-4D97-AF65-F5344CB8AC3E}">
        <p14:creationId xmlns:p14="http://schemas.microsoft.com/office/powerpoint/2010/main" val="11723788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2"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t>Article 35 only mandates that ‘‘the right to damages shall be extinguished if </a:t>
            </a:r>
            <a:r>
              <a:rPr lang="en-US" altLang="en-US" i="1" dirty="0" smtClean="0"/>
              <a:t>an action </a:t>
            </a:r>
            <a:r>
              <a:rPr lang="en-US" altLang="en-US" dirty="0" smtClean="0"/>
              <a:t>is not brought within a period of two years.’’ </a:t>
            </a:r>
            <a:r>
              <a:rPr lang="en-US" altLang="en-US" i="1" dirty="0" smtClean="0"/>
              <a:t>Id. </a:t>
            </a:r>
            <a:r>
              <a:rPr lang="en-US" altLang="en-US" dirty="0" smtClean="0"/>
              <a:t>art. 35 (emphasis added). It does not require that ‘‘all actions’’ relating to a particular event must be brought within two years. Thus, if a party has timely brought an action for damages against an actual carrier or a contracting carrier, nothing in Article 35 prevents the defendant carrier from exercising its Article 45 right to ‘‘require the other carrier to be joined in the proceedings,’’ subject to the ‘‘procedure and effects’’ of local law. </a:t>
            </a:r>
            <a:r>
              <a:rPr lang="en-US" altLang="en-US" i="1" dirty="0" smtClean="0"/>
              <a:t>See id. </a:t>
            </a:r>
            <a:r>
              <a:rPr lang="en-US" altLang="en-US" dirty="0" smtClean="0"/>
              <a:t>art. 45.</a:t>
            </a:r>
          </a:p>
          <a:p>
            <a:pPr marL="0" marR="0" lvl="2" indent="0" algn="l" defTabSz="914400" rtl="0" eaLnBrk="0" fontAlgn="base" latinLnBrk="0" hangingPunct="0">
              <a:lnSpc>
                <a:spcPct val="100000"/>
              </a:lnSpc>
              <a:spcBef>
                <a:spcPct val="30000"/>
              </a:spcBef>
              <a:spcAft>
                <a:spcPct val="0"/>
              </a:spcAft>
              <a:buClrTx/>
              <a:buSzTx/>
              <a:buFontTx/>
              <a:buNone/>
              <a:tabLst/>
              <a:defRPr/>
            </a:pPr>
            <a:r>
              <a:rPr lang="en-US" altLang="en-US" i="1" dirty="0" smtClean="0"/>
              <a:t>Chubb</a:t>
            </a:r>
            <a:r>
              <a:rPr lang="en-US" altLang="en-US" dirty="0" smtClean="0"/>
              <a:t>, 634 F.3d at 1028.</a:t>
            </a:r>
          </a:p>
          <a:p>
            <a:endParaRPr lang="en-US" dirty="0"/>
          </a:p>
        </p:txBody>
      </p:sp>
      <p:sp>
        <p:nvSpPr>
          <p:cNvPr id="4" name="Slide Number Placeholder 3"/>
          <p:cNvSpPr>
            <a:spLocks noGrp="1"/>
          </p:cNvSpPr>
          <p:nvPr>
            <p:ph type="sldNum" sz="quarter" idx="10"/>
          </p:nvPr>
        </p:nvSpPr>
        <p:spPr/>
        <p:txBody>
          <a:bodyPr/>
          <a:lstStyle/>
          <a:p>
            <a:pPr>
              <a:defRPr/>
            </a:pPr>
            <a:fld id="{03B30988-434A-4975-A874-C7A225BDDF37}" type="slidenum">
              <a:rPr lang="en-US" smtClean="0"/>
              <a:pPr>
                <a:defRPr/>
              </a:pPr>
              <a:t>38</a:t>
            </a:fld>
            <a:endParaRPr lang="en-US"/>
          </a:p>
        </p:txBody>
      </p:sp>
    </p:spTree>
    <p:extLst>
      <p:ext uri="{BB962C8B-B14F-4D97-AF65-F5344CB8AC3E}">
        <p14:creationId xmlns:p14="http://schemas.microsoft.com/office/powerpoint/2010/main" val="70250785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ln/>
        </p:spPr>
      </p:sp>
      <p:sp>
        <p:nvSpPr>
          <p:cNvPr id="47107" name="Notes Placeholder 2"/>
          <p:cNvSpPr>
            <a:spLocks noGrp="1"/>
          </p:cNvSpPr>
          <p:nvPr>
            <p:ph type="body" idx="1"/>
          </p:nvPr>
        </p:nvSpPr>
        <p:spPr>
          <a:noFill/>
          <a:ln/>
        </p:spPr>
        <p:txBody>
          <a:bodyPr/>
          <a:lstStyle/>
          <a:p>
            <a:pPr>
              <a:buFontTx/>
              <a:buChar char="•"/>
            </a:pPr>
            <a:r>
              <a:rPr lang="en-US" altLang="en-US" dirty="0" smtClean="0"/>
              <a:t>Where the contractual provision requiring indemnification also speaks to attorney’s fees and costs and/or defense of the indemnitee against any claim, then the right to indemnification includes the indemnitee’s defense fees and costs. </a:t>
            </a:r>
            <a:r>
              <a:rPr lang="en-US" altLang="en-US" i="1" dirty="0" smtClean="0"/>
              <a:t>See </a:t>
            </a:r>
            <a:r>
              <a:rPr lang="en-US" altLang="en-US" i="1" dirty="0" err="1" smtClean="0"/>
              <a:t>Drzewinski</a:t>
            </a:r>
            <a:r>
              <a:rPr lang="en-US" altLang="en-US" dirty="0" smtClean="0"/>
              <a:t>, 70 N.Y.2d 774, 521 N.Y.S.2d 216; </a:t>
            </a:r>
            <a:r>
              <a:rPr lang="en-US" altLang="en-US" i="1" dirty="0" smtClean="0"/>
              <a:t>New York Telephone Co.</a:t>
            </a:r>
            <a:r>
              <a:rPr lang="en-US" altLang="en-US" dirty="0" smtClean="0"/>
              <a:t>, 203 A.D.2d 26, 609 N.Y.S.2d 244.  </a:t>
            </a:r>
          </a:p>
          <a:p>
            <a:pPr>
              <a:buFontTx/>
              <a:buChar char="•"/>
            </a:pPr>
            <a:endParaRPr lang="en-US" altLang="en-US" dirty="0" smtClean="0"/>
          </a:p>
          <a:p>
            <a:pPr>
              <a:buFontTx/>
              <a:buChar char="•"/>
            </a:pPr>
            <a:endParaRPr lang="en-US" altLang="en-US" dirty="0" smtClean="0"/>
          </a:p>
        </p:txBody>
      </p:sp>
      <p:sp>
        <p:nvSpPr>
          <p:cNvPr id="47108" name="Slide Number Placeholder 3"/>
          <p:cNvSpPr>
            <a:spLocks noGrp="1"/>
          </p:cNvSpPr>
          <p:nvPr>
            <p:ph type="sldNum" sz="quarter" idx="5"/>
          </p:nvPr>
        </p:nvSpPr>
        <p:spPr>
          <a:noFill/>
        </p:spPr>
        <p:txBody>
          <a:bodyPr/>
          <a:lstStyle/>
          <a:p>
            <a:fld id="{51F53255-D45B-4342-8061-F4044342B8F3}" type="slidenum">
              <a:rPr lang="en-US" altLang="en-US" smtClean="0"/>
              <a:pPr/>
              <a:t>39</a:t>
            </a:fld>
            <a:endParaRPr lang="en-US" altLang="en-US" smtClean="0"/>
          </a:p>
        </p:txBody>
      </p:sp>
    </p:spTree>
    <p:extLst>
      <p:ext uri="{BB962C8B-B14F-4D97-AF65-F5344CB8AC3E}">
        <p14:creationId xmlns:p14="http://schemas.microsoft.com/office/powerpoint/2010/main" val="40621300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r>
              <a:rPr lang="en-US" altLang="en-US" dirty="0" smtClean="0">
                <a:solidFill>
                  <a:schemeClr val="bg2"/>
                </a:solidFill>
              </a:rPr>
              <a:t>Upstream example: cleaning contractor indemnifies airline, airline indemnifies airport.  Cleaning contractor may have to indemnify the airline even though there is no contractual relationship</a:t>
            </a:r>
          </a:p>
          <a:p>
            <a:pPr eaLnBrk="1" hangingPunct="1">
              <a:spcBef>
                <a:spcPct val="0"/>
              </a:spcBef>
            </a:pPr>
            <a:r>
              <a:rPr lang="en-US" altLang="en-US" dirty="0" smtClean="0">
                <a:solidFill>
                  <a:schemeClr val="bg2"/>
                </a:solidFill>
              </a:rPr>
              <a:t>Upstream example: </a:t>
            </a:r>
            <a:r>
              <a:rPr lang="en-US" altLang="en-US" dirty="0" err="1" smtClean="0">
                <a:solidFill>
                  <a:schemeClr val="bg2"/>
                </a:solidFill>
              </a:rPr>
              <a:t>CRA</a:t>
            </a:r>
            <a:r>
              <a:rPr lang="en-US" altLang="en-US" dirty="0" smtClean="0">
                <a:solidFill>
                  <a:schemeClr val="bg2"/>
                </a:solidFill>
              </a:rPr>
              <a:t> and Eastern case (workers comp)</a:t>
            </a:r>
          </a:p>
          <a:p>
            <a:pPr eaLnBrk="1" hangingPunct="1">
              <a:spcBef>
                <a:spcPct val="0"/>
              </a:spcBef>
            </a:pPr>
            <a:endParaRPr lang="en-US" altLang="en-US" dirty="0" smtClean="0">
              <a:solidFill>
                <a:schemeClr val="bg2"/>
              </a:solidFill>
            </a:endParaRPr>
          </a:p>
          <a:p>
            <a:pPr marL="0" marR="0" lvl="1" indent="0" algn="l" defTabSz="914400" rtl="0" eaLnBrk="1" fontAlgn="base" latinLnBrk="0" hangingPunct="1">
              <a:lnSpc>
                <a:spcPct val="100000"/>
              </a:lnSpc>
              <a:spcBef>
                <a:spcPct val="0"/>
              </a:spcBef>
              <a:spcAft>
                <a:spcPct val="0"/>
              </a:spcAft>
              <a:buClrTx/>
              <a:buSzTx/>
              <a:buFontTx/>
              <a:buNone/>
              <a:tabLst/>
              <a:defRPr/>
            </a:pPr>
            <a:r>
              <a:rPr lang="en-US" altLang="en-US" dirty="0" smtClean="0">
                <a:solidFill>
                  <a:schemeClr val="bg2"/>
                </a:solidFill>
              </a:rPr>
              <a:t>Settlement</a:t>
            </a:r>
            <a:r>
              <a:rPr lang="en-US" altLang="en-US" baseline="0" dirty="0" smtClean="0">
                <a:solidFill>
                  <a:schemeClr val="bg2"/>
                </a:solidFill>
              </a:rPr>
              <a:t> citation is </a:t>
            </a:r>
            <a:r>
              <a:rPr lang="en-US" dirty="0" smtClean="0">
                <a:solidFill>
                  <a:schemeClr val="bg2"/>
                </a:solidFill>
                <a:effectLst/>
              </a:rPr>
              <a:t>Southern Ry. v. Georgia Kraft Co., 823 F.2d 478 (11th Cir. Ga.</a:t>
            </a:r>
            <a:r>
              <a:rPr lang="en-US" baseline="0" dirty="0" smtClean="0">
                <a:solidFill>
                  <a:schemeClr val="bg2"/>
                </a:solidFill>
                <a:effectLst/>
              </a:rPr>
              <a:t> </a:t>
            </a:r>
            <a:r>
              <a:rPr lang="en-US" dirty="0" smtClean="0">
                <a:solidFill>
                  <a:schemeClr val="bg2"/>
                </a:solidFill>
                <a:effectLst/>
              </a:rPr>
              <a:t>1987).</a:t>
            </a:r>
            <a:endParaRPr lang="en-US" dirty="0" smtClean="0">
              <a:solidFill>
                <a:schemeClr val="bg2"/>
              </a:solidFill>
            </a:endParaRPr>
          </a:p>
          <a:p>
            <a:pPr eaLnBrk="1" hangingPunct="1">
              <a:spcBef>
                <a:spcPct val="0"/>
              </a:spcBef>
            </a:pPr>
            <a:endParaRPr lang="en-US" altLang="en-US" dirty="0" smtClean="0">
              <a:solidFill>
                <a:schemeClr val="bg2"/>
              </a:solidFill>
            </a:endParaRPr>
          </a:p>
          <a:p>
            <a:endParaRPr lang="en-US" dirty="0">
              <a:solidFill>
                <a:schemeClr val="bg2"/>
              </a:solidFill>
            </a:endParaRPr>
          </a:p>
        </p:txBody>
      </p:sp>
      <p:sp>
        <p:nvSpPr>
          <p:cNvPr id="4" name="Slide Number Placeholder 3"/>
          <p:cNvSpPr>
            <a:spLocks noGrp="1"/>
          </p:cNvSpPr>
          <p:nvPr>
            <p:ph type="sldNum" sz="quarter" idx="10"/>
          </p:nvPr>
        </p:nvSpPr>
        <p:spPr/>
        <p:txBody>
          <a:bodyPr/>
          <a:lstStyle/>
          <a:p>
            <a:pPr>
              <a:defRPr/>
            </a:pPr>
            <a:fld id="{03B30988-434A-4975-A874-C7A225BDDF37}" type="slidenum">
              <a:rPr lang="en-US" smtClean="0"/>
              <a:pPr>
                <a:defRPr/>
              </a:pPr>
              <a:t>40</a:t>
            </a:fld>
            <a:endParaRPr lang="en-US"/>
          </a:p>
        </p:txBody>
      </p:sp>
    </p:spTree>
    <p:extLst>
      <p:ext uri="{BB962C8B-B14F-4D97-AF65-F5344CB8AC3E}">
        <p14:creationId xmlns:p14="http://schemas.microsoft.com/office/powerpoint/2010/main" val="45478229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a:ln/>
        </p:spPr>
        <p:txBody>
          <a:bodyPr/>
          <a:lstStyle/>
          <a:p>
            <a:r>
              <a:rPr lang="en-US" altLang="en-US" b="1" smtClean="0"/>
              <a:t>Practice Pointer:</a:t>
            </a:r>
          </a:p>
          <a:p>
            <a:r>
              <a:rPr lang="en-US" altLang="en-US" smtClean="0"/>
              <a:t>Make sure contract wording protects you from the claims that concern you. Some contracts may have broad indemnification provisions applying to all claims, while others may pertain only to personal injury. </a:t>
            </a:r>
          </a:p>
          <a:p>
            <a:pPr>
              <a:buFontTx/>
              <a:buChar char="•"/>
            </a:pPr>
            <a:r>
              <a:rPr lang="en-US" altLang="en-US" smtClean="0"/>
              <a:t>Some common indemnity provisions do not pertain to economic loss claims. For example in </a:t>
            </a:r>
            <a:r>
              <a:rPr lang="en-US" altLang="en-US" i="1" smtClean="0"/>
              <a:t>Dormitory Authority of the State of New York, </a:t>
            </a:r>
            <a:r>
              <a:rPr lang="en-US" altLang="en-US" smtClean="0"/>
              <a:t>the subcontractor agreed by contract "to indemnify, defend and hold harmless for any claim, loss, damage or liability on account of bodily injury or death of any person or damage to property caused or alleged to have been caused by any act, error or omission or improper performance of engineering services . . . " </a:t>
            </a:r>
            <a:r>
              <a:rPr lang="en-US" altLang="en-US" i="1" smtClean="0"/>
              <a:t>Id. </a:t>
            </a:r>
            <a:r>
              <a:rPr lang="en-US" altLang="en-US" smtClean="0"/>
              <a:t>at 152. The First Department found that "this wording was intended to cover only third-party claims due to bodily injury or death of a person or damage to property." Economic losses claimed by the plaintiff did not fall within the scope of the contractual indemnification clause." </a:t>
            </a:r>
            <a:r>
              <a:rPr lang="en-US" altLang="en-US" i="1" smtClean="0"/>
              <a:t>Id.</a:t>
            </a:r>
            <a:endParaRPr lang="en-US" altLang="en-US" smtClean="0"/>
          </a:p>
          <a:p>
            <a:pPr>
              <a:buFontTx/>
              <a:buChar char="•"/>
            </a:pPr>
            <a:endParaRPr lang="en-US" altLang="en-US" smtClean="0"/>
          </a:p>
        </p:txBody>
      </p:sp>
      <p:sp>
        <p:nvSpPr>
          <p:cNvPr id="48132" name="Slide Number Placeholder 3"/>
          <p:cNvSpPr>
            <a:spLocks noGrp="1"/>
          </p:cNvSpPr>
          <p:nvPr>
            <p:ph type="sldNum" sz="quarter" idx="5"/>
          </p:nvPr>
        </p:nvSpPr>
        <p:spPr>
          <a:noFill/>
        </p:spPr>
        <p:txBody>
          <a:bodyPr/>
          <a:lstStyle/>
          <a:p>
            <a:fld id="{C397D0C2-0AB9-49BB-8352-C8A4B655629F}" type="slidenum">
              <a:rPr lang="en-US" altLang="en-US" smtClean="0">
                <a:solidFill>
                  <a:srgbClr val="000000"/>
                </a:solidFill>
              </a:rPr>
              <a:pPr/>
              <a:t>41</a:t>
            </a:fld>
            <a:endParaRPr lang="en-US" altLang="en-US" smtClean="0">
              <a:solidFill>
                <a:srgbClr val="000000"/>
              </a:solidFill>
            </a:endParaRPr>
          </a:p>
        </p:txBody>
      </p:sp>
    </p:spTree>
    <p:extLst>
      <p:ext uri="{BB962C8B-B14F-4D97-AF65-F5344CB8AC3E}">
        <p14:creationId xmlns:p14="http://schemas.microsoft.com/office/powerpoint/2010/main" val="309995082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a:ln/>
        </p:spPr>
        <p:txBody>
          <a:bodyPr/>
          <a:lstStyle/>
          <a:p>
            <a:pPr eaLnBrk="1" hangingPunct="1"/>
            <a:r>
              <a:rPr lang="en-US" altLang="en-US" dirty="0" smtClean="0"/>
              <a:t>Claims -&gt; determine whether insured has entered into </a:t>
            </a:r>
            <a:r>
              <a:rPr lang="en-US" altLang="en-US" u="sng" dirty="0" smtClean="0"/>
              <a:t>any</a:t>
            </a:r>
            <a:r>
              <a:rPr lang="en-US" altLang="en-US" dirty="0" smtClean="0"/>
              <a:t> contracts that might contain indemnity agreements relating to the accident</a:t>
            </a:r>
          </a:p>
          <a:p>
            <a:pPr eaLnBrk="1" hangingPunct="1"/>
            <a:r>
              <a:rPr lang="en-US" altLang="en-US" dirty="0" smtClean="0"/>
              <a:t>Underwriting -&gt; be aware of all potential indemnity agreements that may affect the proposed insured</a:t>
            </a:r>
          </a:p>
          <a:p>
            <a:pPr eaLnBrk="1" hangingPunct="1"/>
            <a:endParaRPr lang="en-US" altLang="en-US" dirty="0" smtClean="0"/>
          </a:p>
          <a:p>
            <a:pPr marL="0" marR="0" indent="0" algn="l" defTabSz="914400" rtl="0" eaLnBrk="1" fontAlgn="base" latinLnBrk="0" hangingPunct="1">
              <a:lnSpc>
                <a:spcPct val="100000"/>
              </a:lnSpc>
              <a:spcBef>
                <a:spcPct val="30000"/>
              </a:spcBef>
              <a:spcAft>
                <a:spcPct val="0"/>
              </a:spcAft>
              <a:buClrTx/>
              <a:buSzTx/>
              <a:buFontTx/>
              <a:buNone/>
              <a:tabLst/>
              <a:defRPr/>
            </a:pPr>
            <a:r>
              <a:rPr lang="en-US" altLang="en-US" dirty="0" smtClean="0"/>
              <a:t>Recurring problem: </a:t>
            </a:r>
            <a:r>
              <a:rPr lang="en-US" altLang="en-US" sz="1200" dirty="0" smtClean="0"/>
              <a:t>Insurer may need to retain counsel for the </a:t>
            </a:r>
            <a:r>
              <a:rPr lang="en-US" altLang="en-US" sz="1200" dirty="0" err="1" smtClean="0"/>
              <a:t>indemnitor</a:t>
            </a:r>
            <a:r>
              <a:rPr lang="en-US" altLang="en-US" sz="1200" dirty="0" smtClean="0"/>
              <a:t> and the indemnitee (double costs/expenses) or even pursue a </a:t>
            </a:r>
            <a:r>
              <a:rPr lang="en-US" altLang="en-US" sz="1200" dirty="0" err="1" smtClean="0"/>
              <a:t>dec</a:t>
            </a:r>
            <a:r>
              <a:rPr lang="en-US" altLang="en-US" sz="1200" dirty="0" smtClean="0"/>
              <a:t> action with a third attorney</a:t>
            </a:r>
            <a:endParaRPr lang="en-US" altLang="en-US" dirty="0" smtClean="0"/>
          </a:p>
          <a:p>
            <a:endParaRPr lang="en-US" altLang="en-US" dirty="0" smtClean="0"/>
          </a:p>
        </p:txBody>
      </p:sp>
      <p:sp>
        <p:nvSpPr>
          <p:cNvPr id="49156" name="Slide Number Placeholder 3"/>
          <p:cNvSpPr>
            <a:spLocks noGrp="1"/>
          </p:cNvSpPr>
          <p:nvPr>
            <p:ph type="sldNum" sz="quarter" idx="5"/>
          </p:nvPr>
        </p:nvSpPr>
        <p:spPr>
          <a:noFill/>
        </p:spPr>
        <p:txBody>
          <a:bodyPr/>
          <a:lstStyle/>
          <a:p>
            <a:fld id="{7321DB5D-B125-4480-8DF0-111C81E0A982}" type="slidenum">
              <a:rPr lang="en-US" altLang="en-US" smtClean="0">
                <a:solidFill>
                  <a:srgbClr val="000000"/>
                </a:solidFill>
              </a:rPr>
              <a:pPr/>
              <a:t>42</a:t>
            </a:fld>
            <a:endParaRPr lang="en-US" altLang="en-US" smtClean="0">
              <a:solidFill>
                <a:srgbClr val="000000"/>
              </a:solidFill>
            </a:endParaRPr>
          </a:p>
        </p:txBody>
      </p:sp>
    </p:spTree>
    <p:extLst>
      <p:ext uri="{BB962C8B-B14F-4D97-AF65-F5344CB8AC3E}">
        <p14:creationId xmlns:p14="http://schemas.microsoft.com/office/powerpoint/2010/main" val="377626900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ln/>
        </p:spPr>
      </p:sp>
      <p:sp>
        <p:nvSpPr>
          <p:cNvPr id="50179" name="Notes Placeholder 2"/>
          <p:cNvSpPr>
            <a:spLocks noGrp="1"/>
          </p:cNvSpPr>
          <p:nvPr>
            <p:ph type="body" idx="1"/>
          </p:nvPr>
        </p:nvSpPr>
        <p:spPr>
          <a:noFill/>
          <a:ln/>
        </p:spPr>
        <p:txBody>
          <a:bodyPr/>
          <a:lstStyle/>
          <a:p>
            <a:r>
              <a:rPr lang="en-US" altLang="en-US" smtClean="0"/>
              <a:t>Notes</a:t>
            </a:r>
          </a:p>
        </p:txBody>
      </p:sp>
      <p:sp>
        <p:nvSpPr>
          <p:cNvPr id="50180" name="Slide Number Placeholder 3"/>
          <p:cNvSpPr>
            <a:spLocks noGrp="1"/>
          </p:cNvSpPr>
          <p:nvPr>
            <p:ph type="sldNum" sz="quarter" idx="5"/>
          </p:nvPr>
        </p:nvSpPr>
        <p:spPr>
          <a:noFill/>
        </p:spPr>
        <p:txBody>
          <a:bodyPr/>
          <a:lstStyle/>
          <a:p>
            <a:fld id="{9F14393C-E356-42EF-A399-68359C2D7817}" type="slidenum">
              <a:rPr lang="en-US" altLang="en-US" smtClean="0"/>
              <a:pPr/>
              <a:t>44</a:t>
            </a:fld>
            <a:endParaRPr lang="en-US" altLang="en-US" smtClean="0"/>
          </a:p>
        </p:txBody>
      </p:sp>
    </p:spTree>
    <p:extLst>
      <p:ext uri="{BB962C8B-B14F-4D97-AF65-F5344CB8AC3E}">
        <p14:creationId xmlns:p14="http://schemas.microsoft.com/office/powerpoint/2010/main" val="191275785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3" eaLnBrk="1" hangingPunct="1"/>
            <a:r>
              <a:rPr lang="en-US" altLang="en-US" dirty="0" smtClean="0"/>
              <a:t>Pure Joint &amp; Several Liability – 8 States</a:t>
            </a:r>
            <a:br>
              <a:rPr lang="en-US" altLang="en-US" dirty="0" smtClean="0"/>
            </a:br>
            <a:r>
              <a:rPr lang="en-US" altLang="en-US" dirty="0" smtClean="0"/>
              <a:t>(AL, DE, ME, MD, MA, NC, RI, VA)</a:t>
            </a:r>
          </a:p>
          <a:p>
            <a:pPr lvl="3" eaLnBrk="1" hangingPunct="1"/>
            <a:endParaRPr lang="en-US" altLang="en-US" dirty="0" smtClean="0"/>
          </a:p>
          <a:p>
            <a:pPr lvl="3" eaLnBrk="1" hangingPunct="1"/>
            <a:r>
              <a:rPr lang="en-US" altLang="en-US" dirty="0" smtClean="0"/>
              <a:t>Pure Several Liability – 8 States </a:t>
            </a:r>
            <a:br>
              <a:rPr lang="en-US" altLang="en-US" dirty="0" smtClean="0"/>
            </a:br>
            <a:r>
              <a:rPr lang="en-US" altLang="en-US" dirty="0" smtClean="0"/>
              <a:t>(AK, AR, GA, KS, KY, OK, UT, WY) </a:t>
            </a:r>
          </a:p>
          <a:p>
            <a:pPr lvl="3" eaLnBrk="1" hangingPunct="1"/>
            <a:endParaRPr lang="en-US" altLang="en-US" dirty="0" smtClean="0"/>
          </a:p>
          <a:p>
            <a:pPr lvl="3" eaLnBrk="1" hangingPunct="1"/>
            <a:r>
              <a:rPr lang="en-US" altLang="en-US" dirty="0" smtClean="0"/>
              <a:t>Variable Liability – 28 States</a:t>
            </a:r>
            <a:br>
              <a:rPr lang="en-US" altLang="en-US" dirty="0" smtClean="0"/>
            </a:br>
            <a:r>
              <a:rPr lang="en-US" altLang="en-US" dirty="0" smtClean="0"/>
              <a:t>(AZ, CO, CT, FL, ID, IL, IN, LA, MI, MN, MS, MO, MT, NV, NH, NJ, NM, ND, OR, PA, SC, SD, TN, TX, VT, WA, WV, WI)</a:t>
            </a:r>
          </a:p>
          <a:p>
            <a:pPr lvl="3" eaLnBrk="1" hangingPunct="1"/>
            <a:endParaRPr lang="en-US" altLang="en-US" dirty="0" smtClean="0"/>
          </a:p>
          <a:p>
            <a:pPr lvl="3" eaLnBrk="1" hangingPunct="1"/>
            <a:r>
              <a:rPr lang="en-US" altLang="en-US" dirty="0" smtClean="0"/>
              <a:t>Hybrid and Variable Liability – 6 States</a:t>
            </a:r>
            <a:br>
              <a:rPr lang="en-US" altLang="en-US" dirty="0" smtClean="0"/>
            </a:br>
            <a:r>
              <a:rPr lang="en-US" altLang="en-US" dirty="0" smtClean="0"/>
              <a:t>(CA, HI, IA, NE, NY, OH, </a:t>
            </a:r>
          </a:p>
          <a:p>
            <a:endParaRPr lang="en-US" dirty="0"/>
          </a:p>
        </p:txBody>
      </p:sp>
      <p:sp>
        <p:nvSpPr>
          <p:cNvPr id="4" name="Slide Number Placeholder 3"/>
          <p:cNvSpPr>
            <a:spLocks noGrp="1"/>
          </p:cNvSpPr>
          <p:nvPr>
            <p:ph type="sldNum" sz="quarter" idx="10"/>
          </p:nvPr>
        </p:nvSpPr>
        <p:spPr/>
        <p:txBody>
          <a:bodyPr/>
          <a:lstStyle/>
          <a:p>
            <a:pPr>
              <a:defRPr/>
            </a:pPr>
            <a:fld id="{03B30988-434A-4975-A874-C7A225BDDF37}" type="slidenum">
              <a:rPr lang="en-US" smtClean="0"/>
              <a:pPr>
                <a:defRPr/>
              </a:pPr>
              <a:t>46</a:t>
            </a:fld>
            <a:endParaRPr lang="en-US"/>
          </a:p>
        </p:txBody>
      </p:sp>
    </p:spTree>
    <p:extLst>
      <p:ext uri="{BB962C8B-B14F-4D97-AF65-F5344CB8AC3E}">
        <p14:creationId xmlns:p14="http://schemas.microsoft.com/office/powerpoint/2010/main" val="16549195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ln/>
        </p:spPr>
      </p:sp>
      <p:sp>
        <p:nvSpPr>
          <p:cNvPr id="30723" name="Notes Placeholder 2"/>
          <p:cNvSpPr>
            <a:spLocks noGrp="1"/>
          </p:cNvSpPr>
          <p:nvPr>
            <p:ph type="body" idx="1"/>
          </p:nvPr>
        </p:nvSpPr>
        <p:spPr>
          <a:noFill/>
          <a:ln/>
        </p:spPr>
        <p:txBody>
          <a:bodyPr/>
          <a:lstStyle/>
          <a:p>
            <a:pPr>
              <a:buFontTx/>
              <a:buChar char="•"/>
            </a:pPr>
            <a:r>
              <a:rPr lang="en-US" altLang="en-US" dirty="0" smtClean="0"/>
              <a:t>"It is the general rule that an indemnification agreement between sophisticated business entities will be construed as intending to indemnify either party for its own wrongdoing only when the language in the agreement clearly connotes an intent to provide for such indemnification." (citations omitted).  </a:t>
            </a:r>
            <a:r>
              <a:rPr lang="en-US" altLang="en-US" i="1" dirty="0" smtClean="0"/>
              <a:t>Facilities Development Corp. v. </a:t>
            </a:r>
            <a:r>
              <a:rPr lang="en-US" altLang="en-US" i="1" dirty="0" err="1" smtClean="0"/>
              <a:t>Miletta</a:t>
            </a:r>
            <a:r>
              <a:rPr lang="en-US" altLang="en-US" i="1" dirty="0" smtClean="0"/>
              <a:t>,</a:t>
            </a:r>
            <a:r>
              <a:rPr lang="en-US" altLang="en-US" dirty="0" smtClean="0"/>
              <a:t> 584 N.Y.S.2d 491, 494 (3rd Dep’t 1992).</a:t>
            </a:r>
          </a:p>
          <a:p>
            <a:pPr>
              <a:buFontTx/>
              <a:buChar char="•"/>
            </a:pPr>
            <a:r>
              <a:rPr lang="en-US" altLang="en-US" dirty="0" smtClean="0"/>
              <a:t>A party is entitled to full contractual indemnity where such an intention can be clearly implied from the terms of a contract.  </a:t>
            </a:r>
            <a:r>
              <a:rPr lang="en-US" altLang="en-US" i="1" dirty="0" smtClean="0"/>
              <a:t>See </a:t>
            </a:r>
            <a:r>
              <a:rPr lang="en-US" altLang="en-US" i="1" dirty="0" err="1" smtClean="0"/>
              <a:t>Drzewinski</a:t>
            </a:r>
            <a:r>
              <a:rPr lang="en-US" altLang="en-US" i="1" dirty="0" smtClean="0"/>
              <a:t> v. Atlantic Scaffold &amp; Ladder</a:t>
            </a:r>
            <a:r>
              <a:rPr lang="en-US" altLang="en-US" dirty="0" smtClean="0"/>
              <a:t>, 70 N.Y.2d 774, 521 N.Y.S.2d 216 (1987); </a:t>
            </a:r>
            <a:r>
              <a:rPr lang="en-US" altLang="en-US" i="1" dirty="0" smtClean="0"/>
              <a:t>New York Telephone Co. v. Gulf Oil Corp</a:t>
            </a:r>
            <a:r>
              <a:rPr lang="en-US" altLang="en-US" dirty="0" smtClean="0"/>
              <a:t>., 203 A.D.2d 26, 609 N.Y.S.2d 244 (1st Dep’t 1994).  </a:t>
            </a:r>
          </a:p>
          <a:p>
            <a:pPr>
              <a:buFontTx/>
              <a:buChar char="•"/>
            </a:pPr>
            <a:r>
              <a:rPr lang="en-US" altLang="en-US" dirty="0" smtClean="0"/>
              <a:t>A finding of negligence on the part of the contractually indemnified party does not defeat said party’s right to contractual indemnity. </a:t>
            </a:r>
            <a:r>
              <a:rPr lang="en-US" altLang="en-US" i="1" dirty="0" err="1" smtClean="0"/>
              <a:t>Ameri</a:t>
            </a:r>
            <a:r>
              <a:rPr lang="en-US" altLang="en-US" i="1" dirty="0" smtClean="0"/>
              <a:t> v. Diane Young Skincare Center</a:t>
            </a:r>
            <a:r>
              <a:rPr lang="en-US" altLang="en-US" dirty="0" smtClean="0"/>
              <a:t>, 170 A.D. 280, 565 N.Y.S.2d 810 (1st Dep’t 1991), </a:t>
            </a:r>
            <a:r>
              <a:rPr lang="en-US" altLang="en-US" i="1" dirty="0" smtClean="0"/>
              <a:t>appeal dismissed</a:t>
            </a:r>
            <a:r>
              <a:rPr lang="en-US" altLang="en-US" dirty="0" smtClean="0"/>
              <a:t>, 78 N.Y.2d 907, 573 N.Y.S.2d 468 (1991); </a:t>
            </a:r>
            <a:r>
              <a:rPr lang="en-US" altLang="en-US" i="1" dirty="0" smtClean="0"/>
              <a:t>see also </a:t>
            </a:r>
            <a:r>
              <a:rPr lang="en-US" altLang="en-US" i="1" dirty="0" err="1" smtClean="0"/>
              <a:t>Buccini</a:t>
            </a:r>
            <a:r>
              <a:rPr lang="en-US" altLang="en-US" i="1" dirty="0" smtClean="0"/>
              <a:t> v. 1568 Broadway Associates</a:t>
            </a:r>
            <a:r>
              <a:rPr lang="en-US" altLang="en-US" dirty="0" smtClean="0"/>
              <a:t>, 673 N.Y.S.2d 398 (1st Dep’t 1998)(holding that the owner’s strict liability pursuant to statute does not preclude contractual indemnification from the contractor).</a:t>
            </a:r>
          </a:p>
          <a:p>
            <a:pPr marL="0" marR="0" indent="0" algn="l" defTabSz="914400" rtl="0" eaLnBrk="0" fontAlgn="base" latinLnBrk="0" hangingPunct="0">
              <a:lnSpc>
                <a:spcPct val="100000"/>
              </a:lnSpc>
              <a:spcBef>
                <a:spcPct val="30000"/>
              </a:spcBef>
              <a:spcAft>
                <a:spcPct val="0"/>
              </a:spcAft>
              <a:buClrTx/>
              <a:buSzTx/>
              <a:buFontTx/>
              <a:buChar char="•"/>
              <a:tabLst/>
              <a:defRPr/>
            </a:pPr>
            <a:r>
              <a:rPr lang="en-US" altLang="en-US" dirty="0" smtClean="0"/>
              <a:t>Contractual Indemnities are not as broadly construed as insurance contracts, and the duty to defend is generally no broader than the duty to indemnify. </a:t>
            </a:r>
            <a:r>
              <a:rPr lang="en-US" i="1" dirty="0" smtClean="0"/>
              <a:t>See Cuomo v. 53rd and 2nd Assoc</a:t>
            </a:r>
            <a:r>
              <a:rPr lang="en-US" dirty="0" smtClean="0"/>
              <a:t>, 975 N.Y.S.2d 53, 54 (2d Dep’t 2013).</a:t>
            </a:r>
            <a:endParaRPr lang="en-US" altLang="en-US" dirty="0" smtClean="0"/>
          </a:p>
          <a:p>
            <a:pPr>
              <a:buFontTx/>
              <a:buChar char="•"/>
            </a:pPr>
            <a:r>
              <a:rPr lang="en-US" altLang="en-US" dirty="0" smtClean="0"/>
              <a:t>As noted later, indemnities protecting reckless, willful, or intentional conduct may be void against public policy.</a:t>
            </a:r>
          </a:p>
          <a:p>
            <a:pPr>
              <a:buFontTx/>
              <a:buChar char="•"/>
            </a:pPr>
            <a:endParaRPr lang="en-US" altLang="en-US" dirty="0" smtClean="0"/>
          </a:p>
        </p:txBody>
      </p:sp>
      <p:sp>
        <p:nvSpPr>
          <p:cNvPr id="30724" name="Slide Number Placeholder 3"/>
          <p:cNvSpPr>
            <a:spLocks noGrp="1"/>
          </p:cNvSpPr>
          <p:nvPr>
            <p:ph type="sldNum" sz="quarter" idx="5"/>
          </p:nvPr>
        </p:nvSpPr>
        <p:spPr>
          <a:noFill/>
        </p:spPr>
        <p:txBody>
          <a:bodyPr/>
          <a:lstStyle/>
          <a:p>
            <a:fld id="{73D27727-6D0B-4D67-AE88-7DA909F4AECC}" type="slidenum">
              <a:rPr lang="en-US" altLang="en-US" smtClean="0"/>
              <a:pPr/>
              <a:t>4</a:t>
            </a:fld>
            <a:endParaRPr lang="en-US" altLang="en-US" smtClean="0"/>
          </a:p>
        </p:txBody>
      </p:sp>
    </p:spTree>
    <p:extLst>
      <p:ext uri="{BB962C8B-B14F-4D97-AF65-F5344CB8AC3E}">
        <p14:creationId xmlns:p14="http://schemas.microsoft.com/office/powerpoint/2010/main" val="1296556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r>
              <a:rPr lang="en-US" altLang="en-US" sz="1200" dirty="0" smtClean="0"/>
              <a:t>One party to the contract transfers the risk of loss or liability to the other</a:t>
            </a:r>
          </a:p>
          <a:p>
            <a:pPr eaLnBrk="1" hangingPunct="1">
              <a:spcBef>
                <a:spcPct val="0"/>
              </a:spcBef>
            </a:pPr>
            <a:r>
              <a:rPr lang="en-US" altLang="en-US" sz="1200" dirty="0" smtClean="0"/>
              <a:t>Entity promising indemnity is called the </a:t>
            </a:r>
            <a:r>
              <a:rPr lang="en-US" altLang="en-US" sz="1200" dirty="0" err="1" smtClean="0"/>
              <a:t>indemnitor</a:t>
            </a:r>
            <a:endParaRPr lang="en-US" altLang="en-US" sz="1200" dirty="0" smtClean="0"/>
          </a:p>
          <a:p>
            <a:pPr eaLnBrk="1" hangingPunct="1">
              <a:spcBef>
                <a:spcPct val="0"/>
              </a:spcBef>
            </a:pPr>
            <a:r>
              <a:rPr lang="en-US" altLang="en-US" sz="1200" dirty="0" smtClean="0"/>
              <a:t>Entity receiving indemnity is called the indemnitee</a:t>
            </a:r>
          </a:p>
          <a:p>
            <a:pPr eaLnBrk="1" hangingPunct="1">
              <a:spcBef>
                <a:spcPct val="0"/>
              </a:spcBef>
            </a:pPr>
            <a:r>
              <a:rPr lang="en-US" altLang="en-US" sz="1200" dirty="0" smtClean="0"/>
              <a:t>Each clause must be reviewed on its own; these are just generalizations</a:t>
            </a:r>
          </a:p>
          <a:p>
            <a:pPr eaLnBrk="1" hangingPunct="1">
              <a:spcBef>
                <a:spcPct val="0"/>
              </a:spcBef>
            </a:pPr>
            <a:r>
              <a:rPr lang="en-US" altLang="en-US" sz="1200" dirty="0" smtClean="0"/>
              <a:t>Passive negligence: omission, failure to act, negligent inspection (failure to correct)</a:t>
            </a:r>
          </a:p>
          <a:p>
            <a:pPr eaLnBrk="1" hangingPunct="1">
              <a:spcBef>
                <a:spcPct val="0"/>
              </a:spcBef>
            </a:pPr>
            <a:r>
              <a:rPr lang="en-US" altLang="en-US" sz="1200" dirty="0" smtClean="0"/>
              <a:t>Example of passive: subcontractor is negligent and GC fails to correct</a:t>
            </a:r>
          </a:p>
          <a:p>
            <a:endParaRPr lang="en-US" dirty="0"/>
          </a:p>
        </p:txBody>
      </p:sp>
      <p:sp>
        <p:nvSpPr>
          <p:cNvPr id="4" name="Slide Number Placeholder 3"/>
          <p:cNvSpPr>
            <a:spLocks noGrp="1"/>
          </p:cNvSpPr>
          <p:nvPr>
            <p:ph type="sldNum" sz="quarter" idx="10"/>
          </p:nvPr>
        </p:nvSpPr>
        <p:spPr/>
        <p:txBody>
          <a:bodyPr/>
          <a:lstStyle/>
          <a:p>
            <a:pPr>
              <a:defRPr/>
            </a:pPr>
            <a:fld id="{03B30988-434A-4975-A874-C7A225BDDF37}" type="slidenum">
              <a:rPr lang="en-US" smtClean="0"/>
              <a:pPr>
                <a:defRPr/>
              </a:pPr>
              <a:t>6</a:t>
            </a:fld>
            <a:endParaRPr lang="en-US"/>
          </a:p>
        </p:txBody>
      </p:sp>
    </p:spTree>
    <p:extLst>
      <p:ext uri="{BB962C8B-B14F-4D97-AF65-F5344CB8AC3E}">
        <p14:creationId xmlns:p14="http://schemas.microsoft.com/office/powerpoint/2010/main" val="20758633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1747" name="Notes Placeholder 2"/>
          <p:cNvSpPr>
            <a:spLocks noGrp="1"/>
          </p:cNvSpPr>
          <p:nvPr>
            <p:ph type="body" idx="1"/>
          </p:nvPr>
        </p:nvSpPr>
        <p:spPr>
          <a:noFill/>
          <a:ln/>
        </p:spPr>
        <p:txBody>
          <a:bodyPr/>
          <a:lstStyle/>
          <a:p>
            <a:pPr>
              <a:buFontTx/>
              <a:buChar char="•"/>
            </a:pPr>
            <a:r>
              <a:rPr lang="en-US" altLang="en-US" dirty="0" smtClean="0"/>
              <a:t>The first exception is common and may be intended to prevent void or voidable indemnity agreements</a:t>
            </a:r>
          </a:p>
          <a:p>
            <a:pPr>
              <a:buFontTx/>
              <a:buChar char="•"/>
            </a:pPr>
            <a:r>
              <a:rPr lang="en-US" altLang="en-US" baseline="0" dirty="0" smtClean="0"/>
              <a:t>The first exception may include gross negligence</a:t>
            </a:r>
            <a:endParaRPr lang="en-US" altLang="en-US" dirty="0" smtClean="0"/>
          </a:p>
          <a:p>
            <a:pPr>
              <a:buFontTx/>
              <a:buChar char="•"/>
            </a:pPr>
            <a:r>
              <a:rPr lang="en-US" altLang="en-US" dirty="0" smtClean="0"/>
              <a:t>The second has been encountered in some Port Authority/Airline Agreements</a:t>
            </a:r>
          </a:p>
          <a:p>
            <a:pPr>
              <a:buFontTx/>
              <a:buChar char="•"/>
            </a:pPr>
            <a:r>
              <a:rPr lang="en-US" altLang="en-US" b="1" dirty="0" smtClean="0"/>
              <a:t>Practice Pointer: </a:t>
            </a:r>
            <a:r>
              <a:rPr lang="en-US" altLang="en-US" dirty="0" smtClean="0"/>
              <a:t>limiting language such as “to the extent permissible by law” may prevent an entire indemnity clause from being thrown out if it overreaches.</a:t>
            </a:r>
            <a:endParaRPr lang="en-US" altLang="en-US" b="1" dirty="0" smtClean="0"/>
          </a:p>
        </p:txBody>
      </p:sp>
      <p:sp>
        <p:nvSpPr>
          <p:cNvPr id="31748" name="Slide Number Placeholder 3"/>
          <p:cNvSpPr>
            <a:spLocks noGrp="1"/>
          </p:cNvSpPr>
          <p:nvPr>
            <p:ph type="sldNum" sz="quarter" idx="5"/>
          </p:nvPr>
        </p:nvSpPr>
        <p:spPr>
          <a:noFill/>
        </p:spPr>
        <p:txBody>
          <a:bodyPr/>
          <a:lstStyle/>
          <a:p>
            <a:fld id="{CFF67054-C32B-4599-9851-9767DF951DCB}" type="slidenum">
              <a:rPr lang="en-US" altLang="en-US" smtClean="0"/>
              <a:pPr/>
              <a:t>7</a:t>
            </a:fld>
            <a:endParaRPr lang="en-US" altLang="en-US" smtClean="0"/>
          </a:p>
        </p:txBody>
      </p:sp>
    </p:spTree>
    <p:extLst>
      <p:ext uri="{BB962C8B-B14F-4D97-AF65-F5344CB8AC3E}">
        <p14:creationId xmlns:p14="http://schemas.microsoft.com/office/powerpoint/2010/main" val="3443070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solidFill>
                  <a:schemeClr val="bg2"/>
                </a:solidFill>
              </a:rPr>
              <a:t>This is an example of intermediate form</a:t>
            </a:r>
          </a:p>
          <a:p>
            <a:r>
              <a:rPr lang="en-US" dirty="0" smtClean="0">
                <a:solidFill>
                  <a:schemeClr val="bg2"/>
                </a:solidFill>
              </a:rPr>
              <a:t>Fixed Base Operator</a:t>
            </a:r>
          </a:p>
          <a:p>
            <a:endParaRPr lang="en-US" dirty="0" smtClean="0">
              <a:solidFill>
                <a:schemeClr val="bg2"/>
              </a:solidFill>
            </a:endParaRPr>
          </a:p>
          <a:p>
            <a:pPr eaLnBrk="1" hangingPunct="1">
              <a:spcBef>
                <a:spcPct val="0"/>
              </a:spcBef>
            </a:pPr>
            <a:r>
              <a:rPr lang="en-US" altLang="en-US" dirty="0" smtClean="0">
                <a:solidFill>
                  <a:schemeClr val="bg2"/>
                </a:solidFill>
              </a:rPr>
              <a:t>More examples: AIRPORTS food vendors, security, cleaning, </a:t>
            </a:r>
            <a:r>
              <a:rPr lang="en-US" altLang="en-US" dirty="0" err="1" smtClean="0">
                <a:solidFill>
                  <a:schemeClr val="bg2"/>
                </a:solidFill>
              </a:rPr>
              <a:t>ecalator</a:t>
            </a:r>
            <a:r>
              <a:rPr lang="en-US" altLang="en-US" dirty="0" smtClean="0">
                <a:solidFill>
                  <a:schemeClr val="bg2"/>
                </a:solidFill>
              </a:rPr>
              <a:t> installation</a:t>
            </a:r>
          </a:p>
          <a:p>
            <a:pPr eaLnBrk="1" hangingPunct="1">
              <a:spcBef>
                <a:spcPct val="0"/>
              </a:spcBef>
            </a:pPr>
            <a:r>
              <a:rPr lang="en-US" altLang="en-US" dirty="0" smtClean="0">
                <a:solidFill>
                  <a:schemeClr val="bg2"/>
                </a:solidFill>
              </a:rPr>
              <a:t>AIRLINE catering, cleaning, baggage</a:t>
            </a:r>
          </a:p>
          <a:p>
            <a:pPr eaLnBrk="1" hangingPunct="1">
              <a:spcBef>
                <a:spcPct val="0"/>
              </a:spcBef>
            </a:pPr>
            <a:r>
              <a:rPr lang="en-US" altLang="en-US" dirty="0" smtClean="0">
                <a:solidFill>
                  <a:schemeClr val="bg2"/>
                </a:solidFill>
              </a:rPr>
              <a:t>LEASES aircrafts, hangar space</a:t>
            </a:r>
          </a:p>
          <a:p>
            <a:endParaRPr lang="en-US" dirty="0"/>
          </a:p>
        </p:txBody>
      </p:sp>
      <p:sp>
        <p:nvSpPr>
          <p:cNvPr id="4" name="Slide Number Placeholder 3"/>
          <p:cNvSpPr>
            <a:spLocks noGrp="1"/>
          </p:cNvSpPr>
          <p:nvPr>
            <p:ph type="sldNum" sz="quarter" idx="10"/>
          </p:nvPr>
        </p:nvSpPr>
        <p:spPr/>
        <p:txBody>
          <a:bodyPr/>
          <a:lstStyle/>
          <a:p>
            <a:pPr>
              <a:defRPr/>
            </a:pPr>
            <a:fld id="{03B30988-434A-4975-A874-C7A225BDDF37}" type="slidenum">
              <a:rPr lang="en-US" smtClean="0"/>
              <a:pPr>
                <a:defRPr/>
              </a:pPr>
              <a:t>8</a:t>
            </a:fld>
            <a:endParaRPr lang="en-US"/>
          </a:p>
        </p:txBody>
      </p:sp>
    </p:spTree>
    <p:extLst>
      <p:ext uri="{BB962C8B-B14F-4D97-AF65-F5344CB8AC3E}">
        <p14:creationId xmlns:p14="http://schemas.microsoft.com/office/powerpoint/2010/main" val="35496297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sz="1200" dirty="0" smtClean="0"/>
              <a:t>And a corresponding provision on behalf of ADAM</a:t>
            </a:r>
          </a:p>
          <a:p>
            <a:r>
              <a:rPr lang="en-US" dirty="0" smtClean="0"/>
              <a:t>This is a reciprocal agreement</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altLang="en-US"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t>Supplemental Type Certificate – engine modification</a:t>
            </a:r>
          </a:p>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t>Lengthy and confusing</a:t>
            </a:r>
          </a:p>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t>Resulted</a:t>
            </a:r>
            <a:r>
              <a:rPr lang="en-US" altLang="en-US" baseline="0" dirty="0" smtClean="0"/>
              <a:t> in litigation</a:t>
            </a:r>
            <a:endParaRPr lang="en-US" altLang="en-US" dirty="0" smtClean="0"/>
          </a:p>
          <a:p>
            <a:endParaRPr lang="en-US"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t>The Agreement requires that Bob</a:t>
            </a:r>
            <a:r>
              <a:rPr lang="en-US" altLang="en-US" baseline="0" dirty="0" smtClean="0"/>
              <a:t> </a:t>
            </a:r>
            <a:r>
              <a:rPr lang="en-US" altLang="en-US" dirty="0" smtClean="0"/>
              <a:t>and Adam each indemnify the other for any claims, damages, etc. “in any way related to any work” done by any party other than the indemnitee while the </a:t>
            </a:r>
            <a:r>
              <a:rPr lang="en-US" altLang="en-US" dirty="0" err="1" smtClean="0"/>
              <a:t>STC</a:t>
            </a:r>
            <a:r>
              <a:rPr lang="en-US" altLang="en-US" dirty="0" smtClean="0"/>
              <a:t> was in the possession of the </a:t>
            </a:r>
            <a:r>
              <a:rPr lang="en-US" altLang="en-US" dirty="0" err="1" smtClean="0"/>
              <a:t>indemnitor</a:t>
            </a:r>
            <a:r>
              <a:rPr lang="en-US" altLang="en-US" dirty="0" smtClean="0"/>
              <a:t>. Neither party is obliged to indemnify the other for claims, etc. “caused by or result[</a:t>
            </a:r>
            <a:r>
              <a:rPr lang="en-US" altLang="en-US" dirty="0" err="1" smtClean="0"/>
              <a:t>ing</a:t>
            </a:r>
            <a:r>
              <a:rPr lang="en-US" altLang="en-US" dirty="0" smtClean="0"/>
              <a:t>] from” the negligence of the indemnitee. </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altLang="en-US"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t>In some instances the contract may contain provisions whereby each party mutually agrees to indemnify each other for their own negligence, and whereby each party agrees to insure the other for the other’s indemnity liability. In these situations, several courts have held that the mutual indemnities in effect cancelled each other out, and that the parties intended to look only to their own liability insurance for protection against the loss. </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altLang="en-US" dirty="0" smtClean="0"/>
          </a:p>
          <a:p>
            <a:endParaRPr lang="en-US" dirty="0"/>
          </a:p>
        </p:txBody>
      </p:sp>
      <p:sp>
        <p:nvSpPr>
          <p:cNvPr id="4" name="Slide Number Placeholder 3"/>
          <p:cNvSpPr>
            <a:spLocks noGrp="1"/>
          </p:cNvSpPr>
          <p:nvPr>
            <p:ph type="sldNum" sz="quarter" idx="10"/>
          </p:nvPr>
        </p:nvSpPr>
        <p:spPr/>
        <p:txBody>
          <a:bodyPr/>
          <a:lstStyle/>
          <a:p>
            <a:pPr>
              <a:defRPr/>
            </a:pPr>
            <a:fld id="{03B30988-434A-4975-A874-C7A225BDDF37}" type="slidenum">
              <a:rPr lang="en-US" smtClean="0"/>
              <a:pPr>
                <a:defRPr/>
              </a:pPr>
              <a:t>9</a:t>
            </a:fld>
            <a:endParaRPr lang="en-US"/>
          </a:p>
        </p:txBody>
      </p:sp>
    </p:spTree>
    <p:extLst>
      <p:ext uri="{BB962C8B-B14F-4D97-AF65-F5344CB8AC3E}">
        <p14:creationId xmlns:p14="http://schemas.microsoft.com/office/powerpoint/2010/main" val="15836208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a:ln/>
        </p:spPr>
      </p:sp>
      <p:sp>
        <p:nvSpPr>
          <p:cNvPr id="32771" name="Notes Placeholder 2"/>
          <p:cNvSpPr>
            <a:spLocks noGrp="1"/>
          </p:cNvSpPr>
          <p:nvPr>
            <p:ph type="body" idx="1"/>
          </p:nvPr>
        </p:nvSpPr>
        <p:spPr>
          <a:noFill/>
          <a:ln/>
        </p:spPr>
        <p:txBody>
          <a:bodyPr/>
          <a:lstStyle/>
          <a:p>
            <a:r>
              <a:rPr lang="en-US" altLang="en-US" smtClean="0"/>
              <a:t>See </a:t>
            </a:r>
            <a:r>
              <a:rPr lang="en-US" altLang="en-US" i="1" smtClean="0"/>
              <a:t>Williams v. American Airlines, Inc.</a:t>
            </a:r>
            <a:r>
              <a:rPr lang="en-US" altLang="en-US" smtClean="0"/>
              <a:t>, 2005 WL 4904736 (D. Virgin Islands 2005) (Applying NY law – issue of recklessness precluded tender; American failed to confirm that its contractor, Worldwide Flight Services, had obtained insurance to match indemnity obligations.   Indemnity and insurance are “apples &amp; oranges”)</a:t>
            </a:r>
          </a:p>
        </p:txBody>
      </p:sp>
      <p:sp>
        <p:nvSpPr>
          <p:cNvPr id="32772" name="Slide Number Placeholder 3"/>
          <p:cNvSpPr>
            <a:spLocks noGrp="1"/>
          </p:cNvSpPr>
          <p:nvPr>
            <p:ph type="sldNum" sz="quarter" idx="5"/>
          </p:nvPr>
        </p:nvSpPr>
        <p:spPr>
          <a:noFill/>
        </p:spPr>
        <p:txBody>
          <a:bodyPr/>
          <a:lstStyle/>
          <a:p>
            <a:fld id="{AD6D481B-886E-479F-9211-0944B5958BE2}" type="slidenum">
              <a:rPr lang="en-US" altLang="en-US" smtClean="0"/>
              <a:pPr/>
              <a:t>10</a:t>
            </a:fld>
            <a:endParaRPr lang="en-US" altLang="en-US" smtClean="0"/>
          </a:p>
        </p:txBody>
      </p:sp>
    </p:spTree>
    <p:extLst>
      <p:ext uri="{BB962C8B-B14F-4D97-AF65-F5344CB8AC3E}">
        <p14:creationId xmlns:p14="http://schemas.microsoft.com/office/powerpoint/2010/main" val="13558710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grpSp>
        <p:nvGrpSpPr>
          <p:cNvPr id="4" name="Group 18"/>
          <p:cNvGrpSpPr>
            <a:grpSpLocks/>
          </p:cNvGrpSpPr>
          <p:nvPr/>
        </p:nvGrpSpPr>
        <p:grpSpPr bwMode="auto">
          <a:xfrm>
            <a:off x="0" y="0"/>
            <a:ext cx="9140825" cy="6850063"/>
            <a:chOff x="0" y="0"/>
            <a:chExt cx="5758" cy="4315"/>
          </a:xfrm>
        </p:grpSpPr>
        <p:grpSp>
          <p:nvGrpSpPr>
            <p:cNvPr id="5" name="Group 19"/>
            <p:cNvGrpSpPr>
              <a:grpSpLocks/>
            </p:cNvGrpSpPr>
            <p:nvPr userDrawn="1"/>
          </p:nvGrpSpPr>
          <p:grpSpPr bwMode="auto">
            <a:xfrm>
              <a:off x="1728" y="2230"/>
              <a:ext cx="4027" cy="2085"/>
              <a:chOff x="1728" y="2230"/>
              <a:chExt cx="4027" cy="2085"/>
            </a:xfrm>
          </p:grpSpPr>
          <p:sp>
            <p:nvSpPr>
              <p:cNvPr id="8" name="Freeform 20"/>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a:defRPr/>
                </a:pPr>
                <a:endParaRPr lang="en-US"/>
              </a:p>
            </p:txBody>
          </p:sp>
          <p:sp>
            <p:nvSpPr>
              <p:cNvPr id="9" name="Freeform 21"/>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a:defRPr/>
                </a:pPr>
                <a:endParaRPr lang="en-US"/>
              </a:p>
            </p:txBody>
          </p:sp>
          <p:sp>
            <p:nvSpPr>
              <p:cNvPr id="10" name="Freeform 22"/>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a:defRPr/>
                </a:pPr>
                <a:endParaRPr lang="en-US"/>
              </a:p>
            </p:txBody>
          </p:sp>
          <p:sp>
            <p:nvSpPr>
              <p:cNvPr id="11" name="Freeform 23"/>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bg1"/>
              </a:solidFill>
              <a:ln w="9525">
                <a:noFill/>
                <a:round/>
                <a:headEnd/>
                <a:tailEnd/>
              </a:ln>
            </p:spPr>
            <p:txBody>
              <a:bodyPr/>
              <a:lstStyle/>
              <a:p>
                <a:pPr>
                  <a:defRPr/>
                </a:pPr>
                <a:endParaRPr lang="en-US"/>
              </a:p>
            </p:txBody>
          </p:sp>
          <p:sp>
            <p:nvSpPr>
              <p:cNvPr id="12" name="Freeform 24"/>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a:defRPr/>
                </a:pPr>
                <a:endParaRPr lang="en-US"/>
              </a:p>
            </p:txBody>
          </p:sp>
        </p:grpSp>
        <p:sp>
          <p:nvSpPr>
            <p:cNvPr id="6" name="Freeform 25"/>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en-US"/>
            </a:p>
          </p:txBody>
        </p:sp>
        <p:sp>
          <p:nvSpPr>
            <p:cNvPr id="7" name="Freeform 26"/>
            <p:cNvSpPr>
              <a:spLocks/>
            </p:cNvSpPr>
            <p:nvPr/>
          </p:nvSpPr>
          <p:spPr bwMode="hidden">
            <a:xfrm>
              <a:off x="0" y="0"/>
              <a:ext cx="5758" cy="1776"/>
            </a:xfrm>
            <a:custGeom>
              <a:avLst/>
              <a:gdLst>
                <a:gd name="T0" fmla="*/ 0 w 5740"/>
                <a:gd name="T1" fmla="*/ 0 h 1906"/>
                <a:gd name="T2" fmla="*/ 0 w 5740"/>
                <a:gd name="T3" fmla="*/ 1248 h 1906"/>
                <a:gd name="T4" fmla="*/ 5848 w 5740"/>
                <a:gd name="T5" fmla="*/ 1248 h 1906"/>
                <a:gd name="T6" fmla="*/ 5848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en-US"/>
            </a:p>
          </p:txBody>
        </p:sp>
      </p:grpSp>
      <p:sp>
        <p:nvSpPr>
          <p:cNvPr id="415755" name="Rectangle 11"/>
          <p:cNvSpPr>
            <a:spLocks noGrp="1" noChangeArrowheads="1"/>
          </p:cNvSpPr>
          <p:nvPr>
            <p:ph type="ctrTitle" sz="quarter"/>
          </p:nvPr>
        </p:nvSpPr>
        <p:spPr>
          <a:xfrm>
            <a:off x="685800" y="1736725"/>
            <a:ext cx="7772400" cy="1920875"/>
          </a:xfrm>
        </p:spPr>
        <p:txBody>
          <a:bodyPr/>
          <a:lstStyle>
            <a:lvl1pPr>
              <a:defRPr sz="6000"/>
            </a:lvl1pPr>
          </a:lstStyle>
          <a:p>
            <a:r>
              <a:rPr lang="en-US"/>
              <a:t>Click to edit Master title style</a:t>
            </a:r>
          </a:p>
        </p:txBody>
      </p:sp>
      <p:sp>
        <p:nvSpPr>
          <p:cNvPr id="415756" name="Rectangle 1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13" name="Rectangle 14"/>
          <p:cNvSpPr>
            <a:spLocks noGrp="1" noChangeArrowheads="1"/>
          </p:cNvSpPr>
          <p:nvPr>
            <p:ph type="ftr" sz="quarter" idx="10"/>
          </p:nvPr>
        </p:nvSpPr>
        <p:spPr>
          <a:xfrm>
            <a:off x="3124200" y="6251575"/>
            <a:ext cx="2895600" cy="476250"/>
          </a:xfrm>
        </p:spPr>
        <p:txBody>
          <a:bodyPr/>
          <a:lstStyle>
            <a:lvl1pPr>
              <a:defRPr/>
            </a:lvl1pPr>
          </a:lstStyle>
          <a:p>
            <a:pPr>
              <a:defRPr/>
            </a:pPr>
            <a:r>
              <a:rPr lang="en-US"/>
              <a:t>Privileged &amp; Confidential</a:t>
            </a:r>
          </a:p>
        </p:txBody>
      </p:sp>
      <p:sp>
        <p:nvSpPr>
          <p:cNvPr id="14" name="Rectangle 15"/>
          <p:cNvSpPr>
            <a:spLocks noGrp="1" noChangeArrowheads="1"/>
          </p:cNvSpPr>
          <p:nvPr>
            <p:ph type="sldNum" sz="quarter" idx="11"/>
          </p:nvPr>
        </p:nvSpPr>
        <p:spPr>
          <a:xfrm>
            <a:off x="6553200" y="6254750"/>
            <a:ext cx="2133600" cy="476250"/>
          </a:xfrm>
        </p:spPr>
        <p:txBody>
          <a:bodyPr/>
          <a:lstStyle>
            <a:lvl1pPr>
              <a:defRPr/>
            </a:lvl1pPr>
          </a:lstStyle>
          <a:p>
            <a:pPr>
              <a:defRPr/>
            </a:pPr>
            <a:fld id="{D1BF2E1B-EF6C-4B03-A797-D4FDEE06B0A5}" type="slidenum">
              <a:rPr lang="en-US"/>
              <a:pPr>
                <a:defRPr/>
              </a:pPr>
              <a:t>‹#›</a:t>
            </a:fld>
            <a:r>
              <a:rPr lang="en-US"/>
              <a:t>CLE Approved</a:t>
            </a:r>
          </a:p>
        </p:txBody>
      </p:sp>
    </p:spTree>
  </p:cSld>
  <p:clrMapOvr>
    <a:masterClrMapping/>
  </p:clrMapOv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3"/>
          <p:cNvSpPr>
            <a:spLocks noGrp="1" noChangeArrowheads="1"/>
          </p:cNvSpPr>
          <p:nvPr>
            <p:ph type="dt" sz="half" idx="10"/>
          </p:nvPr>
        </p:nvSpPr>
        <p:spPr>
          <a:ln/>
        </p:spPr>
        <p:txBody>
          <a:bodyPr/>
          <a:lstStyle>
            <a:lvl1pPr>
              <a:defRPr/>
            </a:lvl1pPr>
          </a:lstStyle>
          <a:p>
            <a:pPr>
              <a:defRPr/>
            </a:pPr>
            <a:endParaRPr lang="en-US"/>
          </a:p>
        </p:txBody>
      </p:sp>
      <p:sp>
        <p:nvSpPr>
          <p:cNvPr id="5" name="Rectangle 15"/>
          <p:cNvSpPr>
            <a:spLocks noGrp="1" noChangeArrowheads="1"/>
          </p:cNvSpPr>
          <p:nvPr>
            <p:ph type="sldNum" sz="quarter" idx="11"/>
          </p:nvPr>
        </p:nvSpPr>
        <p:spPr>
          <a:ln/>
        </p:spPr>
        <p:txBody>
          <a:bodyPr/>
          <a:lstStyle>
            <a:lvl1pPr>
              <a:defRPr/>
            </a:lvl1pPr>
          </a:lstStyle>
          <a:p>
            <a:pPr>
              <a:defRPr/>
            </a:pPr>
            <a:fld id="{A54F7056-4F5C-4A53-86E5-56A45613E69D}" type="slidenum">
              <a:rPr lang="en-US"/>
              <a:pPr>
                <a:defRPr/>
              </a:pPr>
              <a:t>‹#›</a:t>
            </a:fld>
            <a:endParaRPr lang="en-US"/>
          </a:p>
        </p:txBody>
      </p:sp>
      <p:sp>
        <p:nvSpPr>
          <p:cNvPr id="6"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3"/>
          <p:cNvSpPr>
            <a:spLocks noGrp="1" noChangeArrowheads="1"/>
          </p:cNvSpPr>
          <p:nvPr>
            <p:ph type="dt" sz="half" idx="10"/>
          </p:nvPr>
        </p:nvSpPr>
        <p:spPr>
          <a:ln/>
        </p:spPr>
        <p:txBody>
          <a:bodyPr/>
          <a:lstStyle>
            <a:lvl1pPr>
              <a:defRPr/>
            </a:lvl1pPr>
          </a:lstStyle>
          <a:p>
            <a:pPr>
              <a:defRPr/>
            </a:pPr>
            <a:endParaRPr lang="en-US"/>
          </a:p>
        </p:txBody>
      </p:sp>
      <p:sp>
        <p:nvSpPr>
          <p:cNvPr id="5" name="Rectangle 15"/>
          <p:cNvSpPr>
            <a:spLocks noGrp="1" noChangeArrowheads="1"/>
          </p:cNvSpPr>
          <p:nvPr>
            <p:ph type="sldNum" sz="quarter" idx="11"/>
          </p:nvPr>
        </p:nvSpPr>
        <p:spPr>
          <a:ln/>
        </p:spPr>
        <p:txBody>
          <a:bodyPr/>
          <a:lstStyle>
            <a:lvl1pPr>
              <a:defRPr/>
            </a:lvl1pPr>
          </a:lstStyle>
          <a:p>
            <a:pPr>
              <a:defRPr/>
            </a:pPr>
            <a:fld id="{82FA3D18-CFF5-4DA8-A33E-7D0DD5FFB442}" type="slidenum">
              <a:rPr lang="en-US"/>
              <a:pPr>
                <a:defRPr/>
              </a:pPr>
              <a:t>‹#›</a:t>
            </a:fld>
            <a:endParaRPr lang="en-US"/>
          </a:p>
        </p:txBody>
      </p:sp>
      <p:sp>
        <p:nvSpPr>
          <p:cNvPr id="6"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13"/>
          <p:cNvSpPr>
            <a:spLocks noGrp="1" noChangeArrowheads="1"/>
          </p:cNvSpPr>
          <p:nvPr>
            <p:ph type="dt" sz="half" idx="10"/>
          </p:nvPr>
        </p:nvSpPr>
        <p:spPr>
          <a:ln/>
        </p:spPr>
        <p:txBody>
          <a:bodyPr/>
          <a:lstStyle>
            <a:lvl1pPr>
              <a:defRPr/>
            </a:lvl1pPr>
          </a:lstStyle>
          <a:p>
            <a:pPr>
              <a:defRPr/>
            </a:pPr>
            <a:endParaRPr lang="en-US"/>
          </a:p>
        </p:txBody>
      </p:sp>
      <p:sp>
        <p:nvSpPr>
          <p:cNvPr id="7" name="Rectangle 15"/>
          <p:cNvSpPr>
            <a:spLocks noGrp="1" noChangeArrowheads="1"/>
          </p:cNvSpPr>
          <p:nvPr>
            <p:ph type="sldNum" sz="quarter" idx="11"/>
          </p:nvPr>
        </p:nvSpPr>
        <p:spPr>
          <a:ln/>
        </p:spPr>
        <p:txBody>
          <a:bodyPr/>
          <a:lstStyle>
            <a:lvl1pPr>
              <a:defRPr/>
            </a:lvl1pPr>
          </a:lstStyle>
          <a:p>
            <a:pPr>
              <a:defRPr/>
            </a:pPr>
            <a:fld id="{43D2BA7C-4E21-4610-880E-B4AA0A7F9F07}" type="slidenum">
              <a:rPr lang="en-US"/>
              <a:pPr>
                <a:defRPr/>
              </a:pPr>
              <a:t>‹#›</a:t>
            </a:fld>
            <a:endParaRPr lang="en-US"/>
          </a:p>
        </p:txBody>
      </p:sp>
      <p:sp>
        <p:nvSpPr>
          <p:cNvPr id="8"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3"/>
          <p:cNvSpPr>
            <a:spLocks noGrp="1" noChangeArrowheads="1"/>
          </p:cNvSpPr>
          <p:nvPr>
            <p:ph type="dt" sz="half" idx="10"/>
          </p:nvPr>
        </p:nvSpPr>
        <p:spPr>
          <a:ln/>
        </p:spPr>
        <p:txBody>
          <a:bodyPr/>
          <a:lstStyle>
            <a:lvl1pPr>
              <a:defRPr/>
            </a:lvl1pPr>
          </a:lstStyle>
          <a:p>
            <a:pPr>
              <a:defRPr/>
            </a:pPr>
            <a:endParaRPr lang="en-US"/>
          </a:p>
        </p:txBody>
      </p:sp>
      <p:sp>
        <p:nvSpPr>
          <p:cNvPr id="6" name="Rectangle 15"/>
          <p:cNvSpPr>
            <a:spLocks noGrp="1" noChangeArrowheads="1"/>
          </p:cNvSpPr>
          <p:nvPr>
            <p:ph type="sldNum" sz="quarter" idx="11"/>
          </p:nvPr>
        </p:nvSpPr>
        <p:spPr>
          <a:ln/>
        </p:spPr>
        <p:txBody>
          <a:bodyPr/>
          <a:lstStyle>
            <a:lvl1pPr>
              <a:defRPr/>
            </a:lvl1pPr>
          </a:lstStyle>
          <a:p>
            <a:pPr>
              <a:defRPr/>
            </a:pPr>
            <a:fld id="{E0C2B8D5-A2C2-43A6-A884-AF4FE5341C0F}" type="slidenum">
              <a:rPr lang="en-US"/>
              <a:pPr>
                <a:defRPr/>
              </a:pPr>
              <a:t>‹#›</a:t>
            </a:fld>
            <a:endParaRPr lang="en-US"/>
          </a:p>
        </p:txBody>
      </p:sp>
      <p:sp>
        <p:nvSpPr>
          <p:cNvPr id="7"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3"/>
          <p:cNvSpPr>
            <a:spLocks noGrp="1" noChangeArrowheads="1"/>
          </p:cNvSpPr>
          <p:nvPr>
            <p:ph type="dt" sz="half" idx="10"/>
          </p:nvPr>
        </p:nvSpPr>
        <p:spPr>
          <a:ln/>
        </p:spPr>
        <p:txBody>
          <a:bodyPr/>
          <a:lstStyle>
            <a:lvl1pPr>
              <a:defRPr/>
            </a:lvl1pPr>
          </a:lstStyle>
          <a:p>
            <a:pPr>
              <a:defRPr/>
            </a:pPr>
            <a:endParaRPr lang="en-US"/>
          </a:p>
        </p:txBody>
      </p:sp>
      <p:sp>
        <p:nvSpPr>
          <p:cNvPr id="5" name="Rectangle 15"/>
          <p:cNvSpPr>
            <a:spLocks noGrp="1" noChangeArrowheads="1"/>
          </p:cNvSpPr>
          <p:nvPr>
            <p:ph type="sldNum" sz="quarter" idx="11"/>
          </p:nvPr>
        </p:nvSpPr>
        <p:spPr>
          <a:ln/>
        </p:spPr>
        <p:txBody>
          <a:bodyPr/>
          <a:lstStyle>
            <a:lvl1pPr>
              <a:defRPr/>
            </a:lvl1pPr>
          </a:lstStyle>
          <a:p>
            <a:pPr>
              <a:defRPr/>
            </a:pPr>
            <a:fld id="{D9F4B48D-600C-4151-A86E-C271B2C26F39}" type="slidenum">
              <a:rPr lang="en-US"/>
              <a:pPr>
                <a:defRPr/>
              </a:pPr>
              <a:t>‹#›</a:t>
            </a:fld>
            <a:endParaRPr lang="en-US"/>
          </a:p>
        </p:txBody>
      </p:sp>
      <p:sp>
        <p:nvSpPr>
          <p:cNvPr id="6"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3"/>
          <p:cNvSpPr>
            <a:spLocks noGrp="1" noChangeArrowheads="1"/>
          </p:cNvSpPr>
          <p:nvPr>
            <p:ph type="dt" sz="half" idx="10"/>
          </p:nvPr>
        </p:nvSpPr>
        <p:spPr>
          <a:ln/>
        </p:spPr>
        <p:txBody>
          <a:bodyPr/>
          <a:lstStyle>
            <a:lvl1pPr>
              <a:defRPr/>
            </a:lvl1pPr>
          </a:lstStyle>
          <a:p>
            <a:pPr>
              <a:defRPr/>
            </a:pPr>
            <a:endParaRPr lang="en-US"/>
          </a:p>
        </p:txBody>
      </p:sp>
      <p:sp>
        <p:nvSpPr>
          <p:cNvPr id="5" name="Rectangle 15"/>
          <p:cNvSpPr>
            <a:spLocks noGrp="1" noChangeArrowheads="1"/>
          </p:cNvSpPr>
          <p:nvPr>
            <p:ph type="sldNum" sz="quarter" idx="11"/>
          </p:nvPr>
        </p:nvSpPr>
        <p:spPr>
          <a:ln/>
        </p:spPr>
        <p:txBody>
          <a:bodyPr/>
          <a:lstStyle>
            <a:lvl1pPr>
              <a:defRPr/>
            </a:lvl1pPr>
          </a:lstStyle>
          <a:p>
            <a:pPr>
              <a:defRPr/>
            </a:pPr>
            <a:fld id="{644F45D2-62A9-4809-BB70-BFAF65D04D73}" type="slidenum">
              <a:rPr lang="en-US"/>
              <a:pPr>
                <a:defRPr/>
              </a:pPr>
              <a:t>‹#›</a:t>
            </a:fld>
            <a:endParaRPr lang="en-US"/>
          </a:p>
        </p:txBody>
      </p:sp>
      <p:sp>
        <p:nvSpPr>
          <p:cNvPr id="6"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3"/>
          <p:cNvSpPr>
            <a:spLocks noGrp="1" noChangeArrowheads="1"/>
          </p:cNvSpPr>
          <p:nvPr>
            <p:ph type="dt" sz="half" idx="10"/>
          </p:nvPr>
        </p:nvSpPr>
        <p:spPr>
          <a:ln/>
        </p:spPr>
        <p:txBody>
          <a:bodyPr/>
          <a:lstStyle>
            <a:lvl1pPr>
              <a:defRPr/>
            </a:lvl1pPr>
          </a:lstStyle>
          <a:p>
            <a:pPr>
              <a:defRPr/>
            </a:pPr>
            <a:endParaRPr lang="en-US"/>
          </a:p>
        </p:txBody>
      </p:sp>
      <p:sp>
        <p:nvSpPr>
          <p:cNvPr id="6" name="Rectangle 15"/>
          <p:cNvSpPr>
            <a:spLocks noGrp="1" noChangeArrowheads="1"/>
          </p:cNvSpPr>
          <p:nvPr>
            <p:ph type="sldNum" sz="quarter" idx="11"/>
          </p:nvPr>
        </p:nvSpPr>
        <p:spPr>
          <a:ln/>
        </p:spPr>
        <p:txBody>
          <a:bodyPr/>
          <a:lstStyle>
            <a:lvl1pPr>
              <a:defRPr/>
            </a:lvl1pPr>
          </a:lstStyle>
          <a:p>
            <a:pPr>
              <a:defRPr/>
            </a:pPr>
            <a:fld id="{98887139-DEBF-40BF-97D7-33109BD41172}" type="slidenum">
              <a:rPr lang="en-US"/>
              <a:pPr>
                <a:defRPr/>
              </a:pPr>
              <a:t>‹#›</a:t>
            </a:fld>
            <a:endParaRPr lang="en-US"/>
          </a:p>
        </p:txBody>
      </p:sp>
      <p:sp>
        <p:nvSpPr>
          <p:cNvPr id="7"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3"/>
          <p:cNvSpPr>
            <a:spLocks noGrp="1" noChangeArrowheads="1"/>
          </p:cNvSpPr>
          <p:nvPr>
            <p:ph type="dt" sz="half" idx="10"/>
          </p:nvPr>
        </p:nvSpPr>
        <p:spPr>
          <a:ln/>
        </p:spPr>
        <p:txBody>
          <a:bodyPr/>
          <a:lstStyle>
            <a:lvl1pPr>
              <a:defRPr/>
            </a:lvl1pPr>
          </a:lstStyle>
          <a:p>
            <a:pPr>
              <a:defRPr/>
            </a:pPr>
            <a:endParaRPr lang="en-US"/>
          </a:p>
        </p:txBody>
      </p:sp>
      <p:sp>
        <p:nvSpPr>
          <p:cNvPr id="8" name="Rectangle 15"/>
          <p:cNvSpPr>
            <a:spLocks noGrp="1" noChangeArrowheads="1"/>
          </p:cNvSpPr>
          <p:nvPr>
            <p:ph type="sldNum" sz="quarter" idx="11"/>
          </p:nvPr>
        </p:nvSpPr>
        <p:spPr>
          <a:ln/>
        </p:spPr>
        <p:txBody>
          <a:bodyPr/>
          <a:lstStyle>
            <a:lvl1pPr>
              <a:defRPr/>
            </a:lvl1pPr>
          </a:lstStyle>
          <a:p>
            <a:pPr>
              <a:defRPr/>
            </a:pPr>
            <a:fld id="{5C5FD749-166E-4628-85D9-A5C1906F3A59}" type="slidenum">
              <a:rPr lang="en-US"/>
              <a:pPr>
                <a:defRPr/>
              </a:pPr>
              <a:t>‹#›</a:t>
            </a:fld>
            <a:endParaRPr lang="en-US"/>
          </a:p>
        </p:txBody>
      </p:sp>
      <p:sp>
        <p:nvSpPr>
          <p:cNvPr id="9"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3"/>
          <p:cNvSpPr>
            <a:spLocks noGrp="1" noChangeArrowheads="1"/>
          </p:cNvSpPr>
          <p:nvPr>
            <p:ph type="dt" sz="half" idx="10"/>
          </p:nvPr>
        </p:nvSpPr>
        <p:spPr>
          <a:ln/>
        </p:spPr>
        <p:txBody>
          <a:bodyPr/>
          <a:lstStyle>
            <a:lvl1pPr>
              <a:defRPr/>
            </a:lvl1pPr>
          </a:lstStyle>
          <a:p>
            <a:pPr>
              <a:defRPr/>
            </a:pPr>
            <a:endParaRPr lang="en-US"/>
          </a:p>
        </p:txBody>
      </p:sp>
      <p:sp>
        <p:nvSpPr>
          <p:cNvPr id="4" name="Rectangle 15"/>
          <p:cNvSpPr>
            <a:spLocks noGrp="1" noChangeArrowheads="1"/>
          </p:cNvSpPr>
          <p:nvPr>
            <p:ph type="sldNum" sz="quarter" idx="11"/>
          </p:nvPr>
        </p:nvSpPr>
        <p:spPr>
          <a:ln/>
        </p:spPr>
        <p:txBody>
          <a:bodyPr/>
          <a:lstStyle>
            <a:lvl1pPr>
              <a:defRPr/>
            </a:lvl1pPr>
          </a:lstStyle>
          <a:p>
            <a:pPr>
              <a:defRPr/>
            </a:pPr>
            <a:fld id="{1859207E-3D78-4A17-9468-B1CD77D7A864}" type="slidenum">
              <a:rPr lang="en-US"/>
              <a:pPr>
                <a:defRPr/>
              </a:pPr>
              <a:t>‹#›</a:t>
            </a:fld>
            <a:endParaRPr lang="en-US"/>
          </a:p>
        </p:txBody>
      </p:sp>
      <p:sp>
        <p:nvSpPr>
          <p:cNvPr id="5"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3"/>
          <p:cNvSpPr>
            <a:spLocks noGrp="1" noChangeArrowheads="1"/>
          </p:cNvSpPr>
          <p:nvPr>
            <p:ph type="dt" sz="half" idx="10"/>
          </p:nvPr>
        </p:nvSpPr>
        <p:spPr>
          <a:ln/>
        </p:spPr>
        <p:txBody>
          <a:bodyPr/>
          <a:lstStyle>
            <a:lvl1pPr>
              <a:defRPr/>
            </a:lvl1pPr>
          </a:lstStyle>
          <a:p>
            <a:pPr>
              <a:defRPr/>
            </a:pPr>
            <a:endParaRPr lang="en-US"/>
          </a:p>
        </p:txBody>
      </p:sp>
      <p:sp>
        <p:nvSpPr>
          <p:cNvPr id="3" name="Rectangle 15"/>
          <p:cNvSpPr>
            <a:spLocks noGrp="1" noChangeArrowheads="1"/>
          </p:cNvSpPr>
          <p:nvPr>
            <p:ph type="sldNum" sz="quarter" idx="11"/>
          </p:nvPr>
        </p:nvSpPr>
        <p:spPr>
          <a:ln/>
        </p:spPr>
        <p:txBody>
          <a:bodyPr/>
          <a:lstStyle>
            <a:lvl1pPr>
              <a:defRPr/>
            </a:lvl1pPr>
          </a:lstStyle>
          <a:p>
            <a:pPr>
              <a:defRPr/>
            </a:pPr>
            <a:fld id="{A2FCD683-64E3-45A5-8CAA-BA7933473955}" type="slidenum">
              <a:rPr lang="en-US"/>
              <a:pPr>
                <a:defRPr/>
              </a:pPr>
              <a:t>‹#›</a:t>
            </a:fld>
            <a:endParaRPr lang="en-US"/>
          </a:p>
        </p:txBody>
      </p:sp>
      <p:sp>
        <p:nvSpPr>
          <p:cNvPr id="4"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3"/>
          <p:cNvSpPr>
            <a:spLocks noGrp="1" noChangeArrowheads="1"/>
          </p:cNvSpPr>
          <p:nvPr>
            <p:ph type="dt" sz="half" idx="10"/>
          </p:nvPr>
        </p:nvSpPr>
        <p:spPr>
          <a:ln/>
        </p:spPr>
        <p:txBody>
          <a:bodyPr/>
          <a:lstStyle>
            <a:lvl1pPr>
              <a:defRPr/>
            </a:lvl1pPr>
          </a:lstStyle>
          <a:p>
            <a:pPr>
              <a:defRPr/>
            </a:pPr>
            <a:endParaRPr lang="en-US"/>
          </a:p>
        </p:txBody>
      </p:sp>
      <p:sp>
        <p:nvSpPr>
          <p:cNvPr id="6" name="Rectangle 15"/>
          <p:cNvSpPr>
            <a:spLocks noGrp="1" noChangeArrowheads="1"/>
          </p:cNvSpPr>
          <p:nvPr>
            <p:ph type="sldNum" sz="quarter" idx="11"/>
          </p:nvPr>
        </p:nvSpPr>
        <p:spPr>
          <a:ln/>
        </p:spPr>
        <p:txBody>
          <a:bodyPr/>
          <a:lstStyle>
            <a:lvl1pPr>
              <a:defRPr/>
            </a:lvl1pPr>
          </a:lstStyle>
          <a:p>
            <a:pPr>
              <a:defRPr/>
            </a:pPr>
            <a:fld id="{9C412DB0-8B3E-42FD-925C-61FD7C148AB4}" type="slidenum">
              <a:rPr lang="en-US"/>
              <a:pPr>
                <a:defRPr/>
              </a:pPr>
              <a:t>‹#›</a:t>
            </a:fld>
            <a:endParaRPr lang="en-US"/>
          </a:p>
        </p:txBody>
      </p:sp>
      <p:sp>
        <p:nvSpPr>
          <p:cNvPr id="7"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3"/>
          <p:cNvSpPr>
            <a:spLocks noGrp="1" noChangeArrowheads="1"/>
          </p:cNvSpPr>
          <p:nvPr>
            <p:ph type="dt" sz="half" idx="10"/>
          </p:nvPr>
        </p:nvSpPr>
        <p:spPr>
          <a:ln/>
        </p:spPr>
        <p:txBody>
          <a:bodyPr/>
          <a:lstStyle>
            <a:lvl1pPr>
              <a:defRPr/>
            </a:lvl1pPr>
          </a:lstStyle>
          <a:p>
            <a:pPr>
              <a:defRPr/>
            </a:pPr>
            <a:endParaRPr lang="en-US"/>
          </a:p>
        </p:txBody>
      </p:sp>
      <p:sp>
        <p:nvSpPr>
          <p:cNvPr id="6" name="Rectangle 15"/>
          <p:cNvSpPr>
            <a:spLocks noGrp="1" noChangeArrowheads="1"/>
          </p:cNvSpPr>
          <p:nvPr>
            <p:ph type="sldNum" sz="quarter" idx="11"/>
          </p:nvPr>
        </p:nvSpPr>
        <p:spPr>
          <a:ln/>
        </p:spPr>
        <p:txBody>
          <a:bodyPr/>
          <a:lstStyle>
            <a:lvl1pPr>
              <a:defRPr/>
            </a:lvl1pPr>
          </a:lstStyle>
          <a:p>
            <a:pPr>
              <a:defRPr/>
            </a:pPr>
            <a:fld id="{8FF1D279-B1F9-4BD2-9CC1-B170B1C5FD7E}" type="slidenum">
              <a:rPr lang="en-US"/>
              <a:pPr>
                <a:defRPr/>
              </a:pPr>
              <a:t>‹#›</a:t>
            </a:fld>
            <a:endParaRPr lang="en-US"/>
          </a:p>
        </p:txBody>
      </p:sp>
      <p:sp>
        <p:nvSpPr>
          <p:cNvPr id="7"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14733" name="Rectangle 13"/>
          <p:cNvSpPr>
            <a:spLocks noGrp="1" noChangeArrowheads="1"/>
          </p:cNvSpPr>
          <p:nvPr>
            <p:ph type="dt" sz="half" idx="2"/>
          </p:nvPr>
        </p:nvSpPr>
        <p:spPr bwMode="auto">
          <a:xfrm>
            <a:off x="457200" y="625157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414735" name="Rectangle 15"/>
          <p:cNvSpPr>
            <a:spLocks noGrp="1" noChangeArrowheads="1"/>
          </p:cNvSpPr>
          <p:nvPr>
            <p:ph type="sldNum" sz="quarter" idx="4"/>
          </p:nvPr>
        </p:nvSpPr>
        <p:spPr bwMode="auto">
          <a:xfrm>
            <a:off x="6553200" y="6248400"/>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pPr>
              <a:defRPr/>
            </a:pPr>
            <a:fld id="{B6154150-49D6-4DF5-9E6F-552B66FCE867}" type="slidenum">
              <a:rPr lang="en-US"/>
              <a:pPr>
                <a:defRPr/>
              </a:pPr>
              <a:t>‹#›</a:t>
            </a:fld>
            <a:endParaRPr lang="en-US"/>
          </a:p>
        </p:txBody>
      </p:sp>
      <p:grpSp>
        <p:nvGrpSpPr>
          <p:cNvPr id="1028" name="Group 19"/>
          <p:cNvGrpSpPr>
            <a:grpSpLocks/>
          </p:cNvGrpSpPr>
          <p:nvPr/>
        </p:nvGrpSpPr>
        <p:grpSpPr bwMode="auto">
          <a:xfrm>
            <a:off x="0" y="0"/>
            <a:ext cx="9140825" cy="6850063"/>
            <a:chOff x="0" y="0"/>
            <a:chExt cx="5758" cy="4315"/>
          </a:xfrm>
        </p:grpSpPr>
        <p:grpSp>
          <p:nvGrpSpPr>
            <p:cNvPr id="1032" name="Group 18"/>
            <p:cNvGrpSpPr>
              <a:grpSpLocks/>
            </p:cNvGrpSpPr>
            <p:nvPr userDrawn="1"/>
          </p:nvGrpSpPr>
          <p:grpSpPr bwMode="auto">
            <a:xfrm>
              <a:off x="1728" y="2230"/>
              <a:ext cx="4027" cy="2085"/>
              <a:chOff x="1728" y="2230"/>
              <a:chExt cx="4027" cy="2085"/>
            </a:xfrm>
          </p:grpSpPr>
          <p:sp>
            <p:nvSpPr>
              <p:cNvPr id="414725" name="Freeform 5"/>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a:defRPr/>
                </a:pPr>
                <a:endParaRPr lang="en-US"/>
              </a:p>
            </p:txBody>
          </p:sp>
          <p:sp>
            <p:nvSpPr>
              <p:cNvPr id="414726" name="Freeform 6"/>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a:defRPr/>
                </a:pPr>
                <a:endParaRPr lang="en-US"/>
              </a:p>
            </p:txBody>
          </p:sp>
          <p:sp>
            <p:nvSpPr>
              <p:cNvPr id="414727" name="Freeform 7"/>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a:defRPr/>
                </a:pPr>
                <a:endParaRPr lang="en-US"/>
              </a:p>
            </p:txBody>
          </p:sp>
          <p:sp>
            <p:nvSpPr>
              <p:cNvPr id="1038" name="Freeform 8"/>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bg1"/>
              </a:solidFill>
              <a:ln w="9525">
                <a:noFill/>
                <a:round/>
                <a:headEnd/>
                <a:tailEnd/>
              </a:ln>
            </p:spPr>
            <p:txBody>
              <a:bodyPr/>
              <a:lstStyle/>
              <a:p>
                <a:pPr>
                  <a:defRPr/>
                </a:pPr>
                <a:endParaRPr lang="en-US"/>
              </a:p>
            </p:txBody>
          </p:sp>
          <p:sp>
            <p:nvSpPr>
              <p:cNvPr id="414729" name="Freeform 9"/>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a:defRPr/>
                </a:pPr>
                <a:endParaRPr lang="en-US"/>
              </a:p>
            </p:txBody>
          </p:sp>
        </p:grpSp>
        <p:sp>
          <p:nvSpPr>
            <p:cNvPr id="414730" name="Freeform 10"/>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en-US"/>
            </a:p>
          </p:txBody>
        </p:sp>
        <p:sp>
          <p:nvSpPr>
            <p:cNvPr id="1034" name="Freeform 3"/>
            <p:cNvSpPr>
              <a:spLocks/>
            </p:cNvSpPr>
            <p:nvPr/>
          </p:nvSpPr>
          <p:spPr bwMode="hidden">
            <a:xfrm>
              <a:off x="0" y="0"/>
              <a:ext cx="5758" cy="1776"/>
            </a:xfrm>
            <a:custGeom>
              <a:avLst/>
              <a:gdLst>
                <a:gd name="T0" fmla="*/ 0 w 5740"/>
                <a:gd name="T1" fmla="*/ 0 h 1906"/>
                <a:gd name="T2" fmla="*/ 0 w 5740"/>
                <a:gd name="T3" fmla="*/ 1248 h 1906"/>
                <a:gd name="T4" fmla="*/ 5848 w 5740"/>
                <a:gd name="T5" fmla="*/ 1248 h 1906"/>
                <a:gd name="T6" fmla="*/ 5848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en-US"/>
            </a:p>
          </p:txBody>
        </p:sp>
      </p:grpSp>
      <p:sp>
        <p:nvSpPr>
          <p:cNvPr id="414731" name="Rectangle 11"/>
          <p:cNvSpPr>
            <a:spLocks noGrp="1" noRot="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14734" name="Rectangle 14"/>
          <p:cNvSpPr>
            <a:spLocks noGrp="1" noChangeArrowheads="1"/>
          </p:cNvSpPr>
          <p:nvPr>
            <p:ph type="ftr" sz="quarter" idx="3"/>
          </p:nvPr>
        </p:nvSpPr>
        <p:spPr bwMode="auto">
          <a:xfrm>
            <a:off x="3124200" y="6248400"/>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atin typeface="Arial" charset="0"/>
              </a:defRPr>
            </a:lvl1pPr>
          </a:lstStyle>
          <a:p>
            <a:pPr>
              <a:defRPr/>
            </a:pPr>
            <a:endParaRPr lang="en-US"/>
          </a:p>
        </p:txBody>
      </p:sp>
      <p:sp>
        <p:nvSpPr>
          <p:cNvPr id="414740" name="Rectangle 20"/>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2" tx1="lt1" bg2="dk1" tx2="lt2" accent1="accent1" accent2="accent2" accent3="accent3" accent4="accent4" accent5="accent5" accent6="accent6" hlink="hlink" folHlink="folHlink"/>
  <p:sldLayoutIdLst>
    <p:sldLayoutId id="2147483904" r:id="rId1"/>
    <p:sldLayoutId id="2147483892" r:id="rId2"/>
    <p:sldLayoutId id="2147483893" r:id="rId3"/>
    <p:sldLayoutId id="2147483894" r:id="rId4"/>
    <p:sldLayoutId id="2147483895" r:id="rId5"/>
    <p:sldLayoutId id="2147483896" r:id="rId6"/>
    <p:sldLayoutId id="2147483897" r:id="rId7"/>
    <p:sldLayoutId id="2147483898" r:id="rId8"/>
    <p:sldLayoutId id="2147483899" r:id="rId9"/>
    <p:sldLayoutId id="2147483900" r:id="rId10"/>
    <p:sldLayoutId id="2147483901" r:id="rId11"/>
    <p:sldLayoutId id="2147483902" r:id="rId12"/>
    <p:sldLayoutId id="2147483903" r:id="rId13"/>
  </p:sldLayoutIdLs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mph" presetSubtype="0" fill="hold" grpId="0" nodeType="withEffect">
                                  <p:stCondLst>
                                    <p:cond delay="0"/>
                                  </p:stCondLst>
                                  <p:iterate type="lt">
                                    <p:tmPct val="4000"/>
                                  </p:iterate>
                                  <p:childTnLst>
                                    <p:set>
                                      <p:cBhvr>
                                        <p:cTn id="6" dur="500" fill="hold"/>
                                        <p:tgtEl>
                                          <p:spTgt spid="414731"/>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4731" grpId="0"/>
    </p:bldLst>
  </p:timing>
  <p:txStyles>
    <p:title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p:titleStyle>
    <p:body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35.xml"/><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z="4400" dirty="0" smtClean="0"/>
              <a:t>Indemnity 101:</a:t>
            </a:r>
            <a:br>
              <a:rPr lang="en-US" sz="4400" dirty="0" smtClean="0"/>
            </a:br>
            <a:r>
              <a:rPr lang="en-US" sz="4400" dirty="0" smtClean="0"/>
              <a:t>Tips from Lessons Learned</a:t>
            </a:r>
            <a:endParaRPr lang="en-US" dirty="0"/>
          </a:p>
        </p:txBody>
      </p:sp>
      <p:sp>
        <p:nvSpPr>
          <p:cNvPr id="3" name="Subtitle 2"/>
          <p:cNvSpPr>
            <a:spLocks noGrp="1"/>
          </p:cNvSpPr>
          <p:nvPr>
            <p:ph sz="half" idx="1"/>
          </p:nvPr>
        </p:nvSpPr>
        <p:spPr/>
        <p:txBody>
          <a:bodyPr/>
          <a:lstStyle/>
          <a:p>
            <a:pPr marL="0" indent="0">
              <a:buNone/>
              <a:defRPr/>
            </a:pPr>
            <a:endParaRPr lang="en-US" sz="3600" dirty="0" smtClean="0">
              <a:effectLst/>
            </a:endParaRPr>
          </a:p>
          <a:p>
            <a:pPr marL="0" indent="0">
              <a:buNone/>
              <a:defRPr/>
            </a:pPr>
            <a:r>
              <a:rPr lang="en-US" sz="3600" dirty="0" smtClean="0">
                <a:effectLst/>
              </a:rPr>
              <a:t>Rick Alimonti</a:t>
            </a:r>
          </a:p>
          <a:p>
            <a:pPr marL="0" indent="0">
              <a:buNone/>
              <a:defRPr/>
            </a:pPr>
            <a:r>
              <a:rPr lang="en-US" dirty="0">
                <a:effectLst/>
              </a:rPr>
              <a:t>Alimonti Law Offices, </a:t>
            </a:r>
            <a:r>
              <a:rPr lang="en-US" dirty="0" smtClean="0">
                <a:effectLst/>
              </a:rPr>
              <a:t>PC</a:t>
            </a:r>
          </a:p>
          <a:p>
            <a:pPr marL="0" indent="0">
              <a:buNone/>
              <a:defRPr/>
            </a:pPr>
            <a:r>
              <a:rPr lang="en-US" sz="2000" dirty="0" smtClean="0">
                <a:effectLst/>
              </a:rPr>
              <a:t>200 Mamaroneck Ave.</a:t>
            </a:r>
          </a:p>
          <a:p>
            <a:pPr marL="0" indent="0">
              <a:buNone/>
              <a:defRPr/>
            </a:pPr>
            <a:r>
              <a:rPr lang="en-US" sz="2000" dirty="0" smtClean="0">
                <a:effectLst/>
              </a:rPr>
              <a:t>Suite 304</a:t>
            </a:r>
          </a:p>
          <a:p>
            <a:pPr marL="0" indent="0">
              <a:buNone/>
              <a:defRPr/>
            </a:pPr>
            <a:r>
              <a:rPr lang="en-US" sz="2000" dirty="0" smtClean="0">
                <a:effectLst/>
              </a:rPr>
              <a:t>White Plains, NY 10601</a:t>
            </a:r>
            <a:endParaRPr lang="en-US" sz="2000" dirty="0">
              <a:effectLst/>
            </a:endParaRPr>
          </a:p>
          <a:p>
            <a:pPr marL="0" indent="0">
              <a:buNone/>
              <a:defRPr/>
            </a:pPr>
            <a:r>
              <a:rPr lang="en-US" sz="2000" dirty="0" smtClean="0">
                <a:effectLst/>
              </a:rPr>
              <a:t>914.948.8044</a:t>
            </a:r>
          </a:p>
          <a:p>
            <a:pPr marL="0" indent="0">
              <a:buNone/>
              <a:defRPr/>
            </a:pPr>
            <a:r>
              <a:rPr lang="en-US" sz="2000" dirty="0" smtClean="0">
                <a:effectLst/>
              </a:rPr>
              <a:t>rick@alony.com</a:t>
            </a:r>
            <a:endParaRPr lang="en-US" sz="2000" dirty="0"/>
          </a:p>
        </p:txBody>
      </p:sp>
      <p:sp>
        <p:nvSpPr>
          <p:cNvPr id="4" name="Content Placeholder 3"/>
          <p:cNvSpPr>
            <a:spLocks noGrp="1"/>
          </p:cNvSpPr>
          <p:nvPr>
            <p:ph sz="half" idx="2"/>
          </p:nvPr>
        </p:nvSpPr>
        <p:spPr/>
        <p:txBody>
          <a:bodyPr/>
          <a:lstStyle/>
          <a:p>
            <a:pPr eaLnBrk="1" hangingPunct="1">
              <a:buNone/>
            </a:pPr>
            <a:endParaRPr lang="en-US" altLang="en-US" sz="3600" dirty="0" smtClean="0">
              <a:latin typeface="Garamond" panose="02020404030301010803" pitchFamily="18" charset="0"/>
            </a:endParaRPr>
          </a:p>
          <a:p>
            <a:pPr eaLnBrk="1" hangingPunct="1">
              <a:buNone/>
            </a:pPr>
            <a:r>
              <a:rPr lang="en-US" altLang="en-US" sz="3600" dirty="0" smtClean="0">
                <a:effectLst/>
                <a:latin typeface="Garamond" panose="02020404030301010803" pitchFamily="18" charset="0"/>
              </a:rPr>
              <a:t>Arthur </a:t>
            </a:r>
            <a:r>
              <a:rPr lang="en-US" altLang="en-US" sz="3600" dirty="0">
                <a:effectLst/>
                <a:latin typeface="Garamond" panose="02020404030301010803" pitchFamily="18" charset="0"/>
              </a:rPr>
              <a:t>J. </a:t>
            </a:r>
            <a:r>
              <a:rPr lang="en-US" altLang="en-US" sz="3600" dirty="0" smtClean="0">
                <a:effectLst/>
                <a:latin typeface="Garamond" panose="02020404030301010803" pitchFamily="18" charset="0"/>
              </a:rPr>
              <a:t>Park</a:t>
            </a:r>
          </a:p>
          <a:p>
            <a:pPr eaLnBrk="1" hangingPunct="1">
              <a:buNone/>
            </a:pPr>
            <a:r>
              <a:rPr lang="en-US" altLang="en-US" dirty="0" smtClean="0">
                <a:latin typeface="Garamond" panose="02020404030301010803" pitchFamily="18" charset="0"/>
              </a:rPr>
              <a:t>Mozley Finlayson &amp; </a:t>
            </a:r>
            <a:r>
              <a:rPr lang="en-US" altLang="en-US" dirty="0" err="1" smtClean="0">
                <a:latin typeface="Garamond" panose="02020404030301010803" pitchFamily="18" charset="0"/>
              </a:rPr>
              <a:t>Loggins</a:t>
            </a:r>
            <a:r>
              <a:rPr lang="en-US" altLang="en-US" dirty="0" smtClean="0">
                <a:latin typeface="Garamond" panose="02020404030301010803" pitchFamily="18" charset="0"/>
              </a:rPr>
              <a:t> LLP</a:t>
            </a:r>
            <a:endParaRPr lang="en-US" altLang="en-US" dirty="0">
              <a:latin typeface="Garamond" panose="02020404030301010803" pitchFamily="18" charset="0"/>
            </a:endParaRPr>
          </a:p>
          <a:p>
            <a:pPr eaLnBrk="1" hangingPunct="1">
              <a:buNone/>
            </a:pPr>
            <a:r>
              <a:rPr lang="en-US" altLang="en-US" sz="2000" dirty="0">
                <a:latin typeface="Garamond" panose="02020404030301010803" pitchFamily="18" charset="0"/>
              </a:rPr>
              <a:t>5605 </a:t>
            </a:r>
            <a:r>
              <a:rPr lang="en-US" altLang="en-US" sz="2000" dirty="0" err="1">
                <a:latin typeface="Garamond" panose="02020404030301010803" pitchFamily="18" charset="0"/>
              </a:rPr>
              <a:t>Glenridge</a:t>
            </a:r>
            <a:r>
              <a:rPr lang="en-US" altLang="en-US" sz="2000" dirty="0">
                <a:latin typeface="Garamond" panose="02020404030301010803" pitchFamily="18" charset="0"/>
              </a:rPr>
              <a:t> Drive,</a:t>
            </a:r>
          </a:p>
          <a:p>
            <a:pPr eaLnBrk="1" hangingPunct="1">
              <a:buNone/>
            </a:pPr>
            <a:r>
              <a:rPr lang="en-US" altLang="en-US" sz="2000" dirty="0">
                <a:latin typeface="Garamond" panose="02020404030301010803" pitchFamily="18" charset="0"/>
              </a:rPr>
              <a:t>Suite 900</a:t>
            </a:r>
          </a:p>
          <a:p>
            <a:pPr eaLnBrk="1" hangingPunct="1">
              <a:buNone/>
            </a:pPr>
            <a:r>
              <a:rPr lang="en-US" altLang="en-US" sz="2000" dirty="0">
                <a:latin typeface="Garamond" panose="02020404030301010803" pitchFamily="18" charset="0"/>
              </a:rPr>
              <a:t>Atlanta, GA  30342</a:t>
            </a:r>
          </a:p>
          <a:p>
            <a:pPr eaLnBrk="1" hangingPunct="1">
              <a:buNone/>
            </a:pPr>
            <a:r>
              <a:rPr lang="en-US" altLang="en-US" sz="2000" dirty="0">
                <a:latin typeface="Garamond" panose="02020404030301010803" pitchFamily="18" charset="0"/>
              </a:rPr>
              <a:t>404.256.0700</a:t>
            </a:r>
          </a:p>
          <a:p>
            <a:pPr eaLnBrk="1" hangingPunct="1">
              <a:buNone/>
            </a:pPr>
            <a:r>
              <a:rPr lang="en-US" altLang="en-US" sz="2000" dirty="0">
                <a:latin typeface="Garamond" panose="02020404030301010803" pitchFamily="18" charset="0"/>
              </a:rPr>
              <a:t>apark@mfllaw.com</a:t>
            </a:r>
          </a:p>
          <a:p>
            <a:endParaRPr lang="en-US" dirty="0"/>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lstStyle/>
          <a:p>
            <a:pPr marL="0" indent="0">
              <a:buFont typeface="Wingdings" pitchFamily="2" charset="2"/>
              <a:buNone/>
              <a:defRPr/>
            </a:pPr>
            <a:r>
              <a:rPr lang="en-US" sz="4000" dirty="0" smtClean="0">
                <a:solidFill>
                  <a:srgbClr val="FFFF00"/>
                </a:solidFill>
              </a:rPr>
              <a:t>Obstacles to Indemnity</a:t>
            </a:r>
          </a:p>
          <a:p>
            <a:pPr marL="0" indent="0">
              <a:buFont typeface="Wingdings" pitchFamily="2" charset="2"/>
              <a:buNone/>
              <a:defRPr/>
            </a:pPr>
            <a:r>
              <a:rPr lang="en-US" sz="4000" dirty="0" smtClean="0">
                <a:solidFill>
                  <a:srgbClr val="FFFF00"/>
                </a:solidFill>
              </a:rPr>
              <a:t>Questions of Fact?</a:t>
            </a:r>
          </a:p>
          <a:p>
            <a:pPr marL="0" indent="0">
              <a:buFont typeface="Wingdings" pitchFamily="2" charset="2"/>
              <a:buNone/>
              <a:defRPr/>
            </a:pPr>
            <a:endParaRPr lang="en-US" sz="4000" dirty="0" smtClean="0">
              <a:solidFill>
                <a:srgbClr val="FFFF00"/>
              </a:solidFill>
            </a:endParaRPr>
          </a:p>
          <a:p>
            <a:pPr>
              <a:defRPr/>
            </a:pPr>
            <a:r>
              <a:rPr lang="en-US" dirty="0" smtClean="0"/>
              <a:t>Issue of party’s sole negligence or reckless/wilful misconduct may form basis for argument that tender is “premature”.</a:t>
            </a:r>
          </a:p>
          <a:p>
            <a:pPr>
              <a:defRPr/>
            </a:pPr>
            <a:r>
              <a:rPr lang="en-US" dirty="0" smtClean="0"/>
              <a:t>This will be particularly so if language is not clear on duty to defend and what triggers this duty.</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Legal Principles Governing Indemnity Agreements</a:t>
            </a:r>
            <a:endParaRPr lang="en-US" dirty="0"/>
          </a:p>
        </p:txBody>
      </p:sp>
      <p:sp>
        <p:nvSpPr>
          <p:cNvPr id="3" name="Content Placeholder 2"/>
          <p:cNvSpPr>
            <a:spLocks noGrp="1"/>
          </p:cNvSpPr>
          <p:nvPr>
            <p:ph idx="1"/>
          </p:nvPr>
        </p:nvSpPr>
        <p:spPr/>
        <p:txBody>
          <a:bodyPr/>
          <a:lstStyle/>
          <a:p>
            <a:pPr eaLnBrk="1" hangingPunct="1"/>
            <a:r>
              <a:rPr lang="en-US" altLang="en-US" dirty="0"/>
              <a:t>Choice of law: </a:t>
            </a:r>
            <a:endParaRPr lang="en-US" altLang="en-US" dirty="0" smtClean="0"/>
          </a:p>
          <a:p>
            <a:pPr lvl="1" eaLnBrk="1" hangingPunct="1"/>
            <a:r>
              <a:rPr lang="en-US" altLang="en-US" i="1" dirty="0" err="1" smtClean="0"/>
              <a:t>lex</a:t>
            </a:r>
            <a:r>
              <a:rPr lang="en-US" altLang="en-US" i="1" dirty="0" smtClean="0"/>
              <a:t> </a:t>
            </a:r>
            <a:r>
              <a:rPr lang="en-US" altLang="en-US" i="1" dirty="0"/>
              <a:t>loci </a:t>
            </a:r>
            <a:r>
              <a:rPr lang="en-US" altLang="en-US" i="1" dirty="0" err="1" smtClean="0"/>
              <a:t>contractus</a:t>
            </a:r>
            <a:r>
              <a:rPr lang="en-US" altLang="en-US" i="1" dirty="0" smtClean="0"/>
              <a:t>,</a:t>
            </a:r>
          </a:p>
          <a:p>
            <a:pPr lvl="1" eaLnBrk="1" hangingPunct="1"/>
            <a:r>
              <a:rPr lang="en-US" altLang="en-US" dirty="0" smtClean="0"/>
              <a:t>most </a:t>
            </a:r>
            <a:r>
              <a:rPr lang="en-US" altLang="en-US" dirty="0"/>
              <a:t>significant relationship, </a:t>
            </a:r>
            <a:r>
              <a:rPr lang="en-US" altLang="en-US" dirty="0" smtClean="0"/>
              <a:t>or</a:t>
            </a:r>
          </a:p>
          <a:p>
            <a:pPr lvl="1" eaLnBrk="1" hangingPunct="1"/>
            <a:r>
              <a:rPr lang="en-US" altLang="en-US" dirty="0" smtClean="0"/>
              <a:t>choice </a:t>
            </a:r>
            <a:r>
              <a:rPr lang="en-US" altLang="en-US" dirty="0"/>
              <a:t>of law clause in the </a:t>
            </a:r>
            <a:r>
              <a:rPr lang="en-US" altLang="en-US" dirty="0" smtClean="0"/>
              <a:t>contract</a:t>
            </a:r>
            <a:endParaRPr lang="en-US" altLang="en-US" dirty="0"/>
          </a:p>
          <a:p>
            <a:pPr eaLnBrk="1" hangingPunct="1"/>
            <a:r>
              <a:rPr lang="en-US" altLang="en-US" dirty="0"/>
              <a:t>Contracts of indemnification are to be strictly construed against the indemnitee </a:t>
            </a:r>
          </a:p>
          <a:p>
            <a:pPr eaLnBrk="1" hangingPunct="1"/>
            <a:r>
              <a:rPr lang="en-US" altLang="en-US" dirty="0"/>
              <a:t>Duty to indemnify is a question of law</a:t>
            </a:r>
          </a:p>
          <a:p>
            <a:endParaRPr lang="en-US" dirty="0"/>
          </a:p>
        </p:txBody>
      </p:sp>
    </p:spTree>
    <p:extLst>
      <p:ext uri="{BB962C8B-B14F-4D97-AF65-F5344CB8AC3E}">
        <p14:creationId xmlns:p14="http://schemas.microsoft.com/office/powerpoint/2010/main" val="3402060877"/>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Example 3</a:t>
            </a:r>
            <a:endParaRPr lang="en-US" dirty="0"/>
          </a:p>
        </p:txBody>
      </p:sp>
      <p:sp>
        <p:nvSpPr>
          <p:cNvPr id="3" name="Content Placeholder 2"/>
          <p:cNvSpPr>
            <a:spLocks noGrp="1"/>
          </p:cNvSpPr>
          <p:nvPr>
            <p:ph idx="1"/>
          </p:nvPr>
        </p:nvSpPr>
        <p:spPr/>
        <p:txBody>
          <a:bodyPr/>
          <a:lstStyle/>
          <a:p>
            <a:pPr>
              <a:defRPr/>
            </a:pPr>
            <a:r>
              <a:rPr lang="en-US" dirty="0" smtClean="0"/>
              <a:t>Contractor shall indemnify, defend, and hold harmless Airline for any and all claims, losses, and damages (including attorneys’ fees and court costs) arising out of or related to Contractor’s performance of the Contract, including claims brought by Contractor’s agents </a:t>
            </a:r>
            <a:r>
              <a:rPr lang="en-US" smtClean="0"/>
              <a:t>and employees.</a:t>
            </a:r>
            <a:endParaRPr lang="en-US" dirty="0"/>
          </a:p>
        </p:txBody>
      </p:sp>
      <p:pic>
        <p:nvPicPr>
          <p:cNvPr id="9220" name="Picture 2" descr="C:\Users\rick.ALO\AppData\Local\Microsoft\Windows\Temporary Internet Files\Content.IE5\UHU00UVP\MC900300842[1].wmf"/>
          <p:cNvPicPr>
            <a:picLocks noChangeAspect="1" noChangeArrowheads="1"/>
          </p:cNvPicPr>
          <p:nvPr/>
        </p:nvPicPr>
        <p:blipFill>
          <a:blip r:embed="rId3" cstate="print"/>
          <a:srcRect/>
          <a:stretch>
            <a:fillRect/>
          </a:stretch>
        </p:blipFill>
        <p:spPr bwMode="auto">
          <a:xfrm>
            <a:off x="5472113" y="4495800"/>
            <a:ext cx="3671887" cy="2133600"/>
          </a:xfrm>
          <a:prstGeom prst="rect">
            <a:avLst/>
          </a:prstGeom>
          <a:noFill/>
          <a:ln w="9525">
            <a:noFill/>
            <a:miter lim="800000"/>
            <a:headEnd/>
            <a:tailEnd/>
          </a:ln>
        </p:spPr>
      </p:pic>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4 – service k with airline</a:t>
            </a:r>
            <a:endParaRPr lang="en-US" dirty="0"/>
          </a:p>
        </p:txBody>
      </p:sp>
      <p:sp>
        <p:nvSpPr>
          <p:cNvPr id="3" name="Content Placeholder 2"/>
          <p:cNvSpPr>
            <a:spLocks noGrp="1"/>
          </p:cNvSpPr>
          <p:nvPr>
            <p:ph idx="1"/>
          </p:nvPr>
        </p:nvSpPr>
        <p:spPr>
          <a:xfrm>
            <a:off x="304800" y="1600200"/>
            <a:ext cx="8534400" cy="4953000"/>
          </a:xfrm>
        </p:spPr>
        <p:txBody>
          <a:bodyPr>
            <a:noAutofit/>
          </a:bodyPr>
          <a:lstStyle/>
          <a:p>
            <a:pPr marL="0" indent="0">
              <a:buNone/>
            </a:pPr>
            <a:r>
              <a:rPr lang="en-US" altLang="en-US" sz="2500" dirty="0"/>
              <a:t>Contractor shall </a:t>
            </a:r>
            <a:r>
              <a:rPr lang="en-US" altLang="en-US" sz="2500" b="1" dirty="0"/>
              <a:t>release, indemnify, defend and hold harmless</a:t>
            </a:r>
            <a:r>
              <a:rPr lang="en-US" altLang="en-US" sz="2500" dirty="0"/>
              <a:t> Delta…from and against </a:t>
            </a:r>
            <a:r>
              <a:rPr lang="en-US" altLang="en-US" sz="2500" b="1" dirty="0"/>
              <a:t>any and all claims</a:t>
            </a:r>
            <a:r>
              <a:rPr lang="en-US" altLang="en-US" sz="2500" dirty="0"/>
              <a:t>…which in any way arise out of or result from any act(s) or omission(s) by Contractor (or anyone directly or indirectly employed by Contractor or anyone for whose acts Contractor may be liable) in the performance or nonperformance of Services or other obligation under this Agreement…This Section shall apply regardless of whether or not the damage, loss or injury complained of arises out of or relates to the negligence (whether active, passive or otherwise) of, or was </a:t>
            </a:r>
            <a:r>
              <a:rPr lang="en-US" altLang="en-US" sz="2500" b="1" dirty="0"/>
              <a:t>caused in part by</a:t>
            </a:r>
            <a:r>
              <a:rPr lang="en-US" altLang="en-US" sz="2500" dirty="0"/>
              <a:t> [Delta]. However, nothing contained in this Section, shall be construed as a release or indemnity by Contractor of [Delta] from or against any loss, liability or claim arising from the </a:t>
            </a:r>
            <a:r>
              <a:rPr lang="en-US" altLang="en-US" sz="2500" b="1" dirty="0"/>
              <a:t>sole negligence or willful misconduct</a:t>
            </a:r>
            <a:r>
              <a:rPr lang="en-US" altLang="en-US" sz="2500" dirty="0"/>
              <a:t> of [Delta]. </a:t>
            </a:r>
          </a:p>
        </p:txBody>
      </p:sp>
    </p:spTree>
    <p:extLst>
      <p:ext uri="{BB962C8B-B14F-4D97-AF65-F5344CB8AC3E}">
        <p14:creationId xmlns:p14="http://schemas.microsoft.com/office/powerpoint/2010/main" val="2497063288"/>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When does duty to indemnify attach?</a:t>
            </a:r>
            <a:endParaRPr lang="en-US" dirty="0"/>
          </a:p>
        </p:txBody>
      </p:sp>
      <p:sp>
        <p:nvSpPr>
          <p:cNvPr id="3" name="Content Placeholder 2"/>
          <p:cNvSpPr>
            <a:spLocks noGrp="1"/>
          </p:cNvSpPr>
          <p:nvPr>
            <p:ph idx="1"/>
          </p:nvPr>
        </p:nvSpPr>
        <p:spPr/>
        <p:txBody>
          <a:bodyPr/>
          <a:lstStyle/>
          <a:p>
            <a:pPr>
              <a:defRPr/>
            </a:pPr>
            <a:r>
              <a:rPr lang="en-US" dirty="0" smtClean="0"/>
              <a:t>Contractual Indemnity distinguished from Insurance Policy</a:t>
            </a:r>
          </a:p>
          <a:p>
            <a:pPr>
              <a:defRPr/>
            </a:pPr>
            <a:r>
              <a:rPr lang="en-US" dirty="0" smtClean="0"/>
              <a:t>For Indemnity [unlike insurance], duty to defend MAY NOT BE BROADER than duty to indemnify</a:t>
            </a:r>
          </a:p>
          <a:p>
            <a:pPr>
              <a:defRPr/>
            </a:pPr>
            <a:r>
              <a:rPr lang="en-US" dirty="0" smtClean="0"/>
              <a:t>Need broad indemnity language or you may be footing defense bill until duty to indemnify is established.</a:t>
            </a:r>
            <a:endParaRPr lang="en-US" dirty="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Incident Occurs-Investigation</a:t>
            </a:r>
            <a:endParaRPr lang="en-US" dirty="0"/>
          </a:p>
        </p:txBody>
      </p:sp>
      <p:sp>
        <p:nvSpPr>
          <p:cNvPr id="3" name="Content Placeholder 2"/>
          <p:cNvSpPr>
            <a:spLocks noGrp="1"/>
          </p:cNvSpPr>
          <p:nvPr>
            <p:ph idx="1"/>
          </p:nvPr>
        </p:nvSpPr>
        <p:spPr>
          <a:xfrm>
            <a:off x="457200" y="1295400"/>
            <a:ext cx="8229600" cy="4800600"/>
          </a:xfrm>
        </p:spPr>
        <p:txBody>
          <a:bodyPr/>
          <a:lstStyle/>
          <a:p>
            <a:pPr>
              <a:defRPr/>
            </a:pPr>
            <a:r>
              <a:rPr lang="en-US" dirty="0" smtClean="0"/>
              <a:t>What are circumstances?</a:t>
            </a:r>
          </a:p>
          <a:p>
            <a:pPr>
              <a:defRPr/>
            </a:pPr>
            <a:r>
              <a:rPr lang="en-US" dirty="0" smtClean="0"/>
              <a:t>Who are involved parties?</a:t>
            </a:r>
          </a:p>
          <a:p>
            <a:pPr>
              <a:defRPr/>
            </a:pPr>
            <a:r>
              <a:rPr lang="en-US" dirty="0" smtClean="0"/>
              <a:t>Who has involvement in underlying incident or area in which it occurred?</a:t>
            </a:r>
          </a:p>
          <a:p>
            <a:pPr>
              <a:defRPr/>
            </a:pPr>
            <a:r>
              <a:rPr lang="en-US" dirty="0" smtClean="0"/>
              <a:t>What does the applicable document say as to</a:t>
            </a:r>
          </a:p>
          <a:p>
            <a:pPr lvl="1">
              <a:defRPr/>
            </a:pPr>
            <a:r>
              <a:rPr lang="en-US" dirty="0" smtClean="0"/>
              <a:t>1. Indemnity?</a:t>
            </a:r>
          </a:p>
          <a:p>
            <a:pPr lvl="1">
              <a:defRPr/>
            </a:pPr>
            <a:r>
              <a:rPr lang="en-US" dirty="0" smtClean="0"/>
              <a:t>2. Insurance?</a:t>
            </a:r>
          </a:p>
          <a:p>
            <a:pPr>
              <a:defRPr/>
            </a:pPr>
            <a:r>
              <a:rPr lang="en-US" dirty="0" smtClean="0"/>
              <a:t>Do you have documents to support additional insured status?</a:t>
            </a:r>
            <a:endParaRPr lang="en-US" dirty="0"/>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Triggering Indemnity: What do you do, and how do you know?</a:t>
            </a:r>
            <a:endParaRPr lang="en-US" dirty="0"/>
          </a:p>
        </p:txBody>
      </p:sp>
      <p:sp>
        <p:nvSpPr>
          <p:cNvPr id="3" name="Content Placeholder 2"/>
          <p:cNvSpPr>
            <a:spLocks noGrp="1"/>
          </p:cNvSpPr>
          <p:nvPr>
            <p:ph idx="1"/>
          </p:nvPr>
        </p:nvSpPr>
        <p:spPr/>
        <p:txBody>
          <a:bodyPr/>
          <a:lstStyle/>
          <a:p>
            <a:pPr>
              <a:defRPr/>
            </a:pPr>
            <a:r>
              <a:rPr lang="en-US" dirty="0" smtClean="0"/>
              <a:t>Notice of Claim – formal or informal</a:t>
            </a:r>
          </a:p>
          <a:p>
            <a:pPr lvl="1">
              <a:defRPr/>
            </a:pPr>
            <a:r>
              <a:rPr lang="en-US" dirty="0" smtClean="0"/>
              <a:t>The sooner you advise the party from whom you seek the indemnity of the underlying occurrence, the better</a:t>
            </a:r>
          </a:p>
          <a:p>
            <a:pPr lvl="1">
              <a:defRPr/>
            </a:pPr>
            <a:r>
              <a:rPr lang="en-US" dirty="0" smtClean="0"/>
              <a:t>Put it in writing</a:t>
            </a:r>
          </a:p>
          <a:p>
            <a:pPr lvl="1">
              <a:defRPr/>
            </a:pPr>
            <a:r>
              <a:rPr lang="en-US" dirty="0" smtClean="0"/>
              <a:t>Insurer will likely assist or handle but stay involved</a:t>
            </a:r>
          </a:p>
          <a:p>
            <a:pPr lvl="1">
              <a:defRPr/>
            </a:pPr>
            <a:r>
              <a:rPr lang="en-US" dirty="0" smtClean="0"/>
              <a:t>At the end of the day it is you, not the insurer, that is entitled to be indemnified</a:t>
            </a:r>
            <a:endParaRPr lang="en-US" dirty="0"/>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What can undermine indemnity?</a:t>
            </a:r>
            <a:endParaRPr lang="en-US" dirty="0"/>
          </a:p>
        </p:txBody>
      </p:sp>
      <p:sp>
        <p:nvSpPr>
          <p:cNvPr id="3" name="Content Placeholder 2"/>
          <p:cNvSpPr>
            <a:spLocks noGrp="1"/>
          </p:cNvSpPr>
          <p:nvPr>
            <p:ph idx="1"/>
          </p:nvPr>
        </p:nvSpPr>
        <p:spPr/>
        <p:txBody>
          <a:bodyPr/>
          <a:lstStyle/>
          <a:p>
            <a:pPr>
              <a:defRPr/>
            </a:pPr>
            <a:r>
              <a:rPr lang="en-US" dirty="0" smtClean="0"/>
              <a:t>Adhesion contract – contra </a:t>
            </a:r>
            <a:r>
              <a:rPr lang="en-US" dirty="0" err="1" smtClean="0"/>
              <a:t>preferentem</a:t>
            </a:r>
            <a:endParaRPr lang="en-US" dirty="0" smtClean="0"/>
          </a:p>
          <a:p>
            <a:pPr>
              <a:defRPr/>
            </a:pPr>
            <a:r>
              <a:rPr lang="en-US" dirty="0" smtClean="0"/>
              <a:t>Public Policy – against “free ride”</a:t>
            </a:r>
          </a:p>
          <a:p>
            <a:pPr>
              <a:defRPr/>
            </a:pPr>
            <a:r>
              <a:rPr lang="en-US" dirty="0" smtClean="0"/>
              <a:t>Ambiguity</a:t>
            </a:r>
          </a:p>
          <a:p>
            <a:pPr>
              <a:defRPr/>
            </a:pPr>
            <a:r>
              <a:rPr lang="en-US" dirty="0" smtClean="0"/>
              <a:t>Failure to include specific claims, e.g., including claims by indemnitor’s employees – very important</a:t>
            </a:r>
          </a:p>
          <a:p>
            <a:pPr>
              <a:defRPr/>
            </a:pPr>
            <a:r>
              <a:rPr lang="en-US" dirty="0" smtClean="0"/>
              <a:t>Punitive damages not subject to indemnity – wrong party would be “punished”</a:t>
            </a:r>
            <a:endParaRPr lang="en-US" dirty="0"/>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The test for broad form indemnity</a:t>
            </a:r>
            <a:endParaRPr lang="en-US" dirty="0"/>
          </a:p>
        </p:txBody>
      </p:sp>
      <p:sp>
        <p:nvSpPr>
          <p:cNvPr id="3" name="Content Placeholder 2"/>
          <p:cNvSpPr>
            <a:spLocks noGrp="1"/>
          </p:cNvSpPr>
          <p:nvPr>
            <p:ph idx="1"/>
          </p:nvPr>
        </p:nvSpPr>
        <p:spPr/>
        <p:txBody>
          <a:bodyPr/>
          <a:lstStyle/>
          <a:p>
            <a:pPr eaLnBrk="1" hangingPunct="1"/>
            <a:r>
              <a:rPr lang="en-US" altLang="en-US" dirty="0"/>
              <a:t>Majority view: not against public policy</a:t>
            </a:r>
          </a:p>
          <a:p>
            <a:pPr eaLnBrk="1" hangingPunct="1"/>
            <a:r>
              <a:rPr lang="en-US" altLang="en-US" dirty="0"/>
              <a:t>But, indemnity agreement will not be construed to cover the indemnitee’s </a:t>
            </a:r>
            <a:r>
              <a:rPr lang="en-US" altLang="en-US" u="sng" dirty="0"/>
              <a:t>own</a:t>
            </a:r>
            <a:r>
              <a:rPr lang="en-US" altLang="en-US" dirty="0"/>
              <a:t> </a:t>
            </a:r>
            <a:r>
              <a:rPr lang="en-US" altLang="en-US" u="sng" dirty="0"/>
              <a:t>negligence</a:t>
            </a:r>
            <a:r>
              <a:rPr lang="en-US" altLang="en-US" dirty="0"/>
              <a:t> unless contract is clear and unequivocal</a:t>
            </a:r>
          </a:p>
          <a:p>
            <a:pPr lvl="1" eaLnBrk="1" hangingPunct="1"/>
            <a:r>
              <a:rPr lang="en-US" altLang="en-US" sz="2400" dirty="0"/>
              <a:t>Initial presumption against broad form indemnity</a:t>
            </a:r>
          </a:p>
          <a:p>
            <a:pPr eaLnBrk="1" hangingPunct="1"/>
            <a:r>
              <a:rPr lang="en-US" altLang="en-US" dirty="0"/>
              <a:t>Language must show a “clear intent” to indemnify the other party’s own negligence, but there are no “magic words” </a:t>
            </a:r>
          </a:p>
        </p:txBody>
      </p:sp>
    </p:spTree>
    <p:extLst>
      <p:ext uri="{BB962C8B-B14F-4D97-AF65-F5344CB8AC3E}">
        <p14:creationId xmlns:p14="http://schemas.microsoft.com/office/powerpoint/2010/main" val="866826014"/>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Example </a:t>
            </a:r>
            <a:r>
              <a:rPr lang="en-US" altLang="en-US" dirty="0" smtClean="0"/>
              <a:t>5 </a:t>
            </a:r>
            <a:r>
              <a:rPr lang="en-US" altLang="en-US" dirty="0"/>
              <a:t>– broad form?</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altLang="en-US" sz="3000" dirty="0"/>
              <a:t>“The Contractor [</a:t>
            </a:r>
            <a:r>
              <a:rPr lang="en-US" altLang="en-US" sz="3000" dirty="0" err="1"/>
              <a:t>C.R.A</a:t>
            </a:r>
            <a:r>
              <a:rPr lang="en-US" altLang="en-US" sz="3000" dirty="0"/>
              <a:t>.] agrees to </a:t>
            </a:r>
            <a:r>
              <a:rPr lang="en-US" altLang="en-US" sz="3000" b="1" dirty="0"/>
              <a:t>indemnify, defend and hold harmless</a:t>
            </a:r>
            <a:r>
              <a:rPr lang="en-US" altLang="en-US" sz="3000" dirty="0"/>
              <a:t> Eastern [Air Lines],…directors, officers, employees, agents and representatives from and against </a:t>
            </a:r>
            <a:r>
              <a:rPr lang="en-US" altLang="en-US" sz="3000" b="1" dirty="0"/>
              <a:t>all claims, liability</a:t>
            </a:r>
            <a:r>
              <a:rPr lang="en-US" altLang="en-US" sz="3000" dirty="0"/>
              <a:t>, loss or expense, including legal fees and court costs, arising out of or in connection with this agreement including, but not limited to claims of employees of Contractor, claims of employees of Eastern and/or City, claims arising out of injury, death or property damage, direct or consequential, to any person or entity…The foregoing indemnification does not apply to any claims arising out of the </a:t>
            </a:r>
            <a:r>
              <a:rPr lang="en-US" altLang="en-US" sz="3000" b="1" dirty="0"/>
              <a:t>gross negligence or willful misconduct</a:t>
            </a:r>
            <a:r>
              <a:rPr lang="en-US" altLang="en-US" sz="3000" dirty="0"/>
              <a:t> of Eastern.”</a:t>
            </a:r>
            <a:endParaRPr lang="en-US" sz="3000" dirty="0"/>
          </a:p>
        </p:txBody>
      </p:sp>
    </p:spTree>
    <p:extLst>
      <p:ext uri="{BB962C8B-B14F-4D97-AF65-F5344CB8AC3E}">
        <p14:creationId xmlns:p14="http://schemas.microsoft.com/office/powerpoint/2010/main" val="1687483389"/>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So What is Indemnity?</a:t>
            </a:r>
            <a:endParaRPr lang="en-US" dirty="0"/>
          </a:p>
        </p:txBody>
      </p:sp>
      <p:sp>
        <p:nvSpPr>
          <p:cNvPr id="3" name="Content Placeholder 2"/>
          <p:cNvSpPr>
            <a:spLocks noGrp="1"/>
          </p:cNvSpPr>
          <p:nvPr>
            <p:ph idx="1"/>
          </p:nvPr>
        </p:nvSpPr>
        <p:spPr/>
        <p:txBody>
          <a:bodyPr>
            <a:normAutofit fontScale="92500" lnSpcReduction="10000"/>
          </a:bodyPr>
          <a:lstStyle/>
          <a:p>
            <a:pPr>
              <a:defRPr/>
            </a:pPr>
            <a:r>
              <a:rPr lang="en-US" dirty="0" smtClean="0"/>
              <a:t>What isn’t it?</a:t>
            </a:r>
          </a:p>
          <a:p>
            <a:pPr lvl="1">
              <a:defRPr/>
            </a:pPr>
            <a:r>
              <a:rPr lang="en-US" dirty="0" smtClean="0"/>
              <a:t>It is not a liability-shifting mechanism.</a:t>
            </a:r>
          </a:p>
          <a:p>
            <a:pPr lvl="1">
              <a:defRPr/>
            </a:pPr>
            <a:r>
              <a:rPr lang="en-US" dirty="0" smtClean="0"/>
              <a:t>It cannot bind a non party to whom you are liable</a:t>
            </a:r>
          </a:p>
          <a:p>
            <a:pPr lvl="1">
              <a:defRPr/>
            </a:pPr>
            <a:r>
              <a:rPr lang="en-US" dirty="0" smtClean="0"/>
              <a:t>Vis-à-vis such a non party, you remain liable, and from their perspective, the indemnity may well be invisible.</a:t>
            </a:r>
          </a:p>
          <a:p>
            <a:pPr lvl="1">
              <a:defRPr/>
            </a:pPr>
            <a:r>
              <a:rPr lang="en-US" dirty="0" smtClean="0"/>
              <a:t>It is not insurance and, in fact, law is underdeveloped</a:t>
            </a:r>
          </a:p>
          <a:p>
            <a:pPr>
              <a:defRPr/>
            </a:pPr>
            <a:r>
              <a:rPr lang="en-US" dirty="0" smtClean="0"/>
              <a:t>What is it?</a:t>
            </a:r>
          </a:p>
          <a:p>
            <a:pPr lvl="1">
              <a:defRPr/>
            </a:pPr>
            <a:r>
              <a:rPr lang="en-US" dirty="0" smtClean="0"/>
              <a:t>A risk management tool whereby one party (</a:t>
            </a:r>
            <a:r>
              <a:rPr lang="en-US" dirty="0" err="1" smtClean="0"/>
              <a:t>indemnitor</a:t>
            </a:r>
            <a:r>
              <a:rPr lang="en-US" dirty="0" smtClean="0"/>
              <a:t>) is answerable for the damage (and perhaps defense) of another (</a:t>
            </a:r>
            <a:r>
              <a:rPr lang="en-US" dirty="0" err="1" smtClean="0"/>
              <a:t>indemnitee</a:t>
            </a:r>
            <a:r>
              <a:rPr lang="en-US" dirty="0" smtClean="0"/>
              <a:t>).</a:t>
            </a:r>
            <a:endParaRPr lang="en-US" dirty="0"/>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lang="en-US" sz="3600" dirty="0" smtClean="0"/>
              <a:t>Fact Pattern – </a:t>
            </a:r>
            <a:br>
              <a:rPr lang="en-US" sz="3600" dirty="0" smtClean="0"/>
            </a:br>
            <a:r>
              <a:rPr lang="en-US" sz="3600" dirty="0" smtClean="0"/>
              <a:t>Additional Insurance and Multiple Indemnities</a:t>
            </a:r>
            <a:endParaRPr lang="en-US" sz="3600" dirty="0"/>
          </a:p>
        </p:txBody>
      </p:sp>
      <p:sp>
        <p:nvSpPr>
          <p:cNvPr id="3" name="Content Placeholder 2"/>
          <p:cNvSpPr>
            <a:spLocks noGrp="1"/>
          </p:cNvSpPr>
          <p:nvPr>
            <p:ph idx="1"/>
          </p:nvPr>
        </p:nvSpPr>
        <p:spPr/>
        <p:txBody>
          <a:bodyPr/>
          <a:lstStyle/>
          <a:p>
            <a:endParaRPr lang="en-US" u="sng" dirty="0" smtClean="0"/>
          </a:p>
          <a:p>
            <a:r>
              <a:rPr lang="en-US" u="sng" dirty="0" smtClean="0"/>
              <a:t>Sally Slip</a:t>
            </a:r>
            <a:r>
              <a:rPr lang="en-US" dirty="0" smtClean="0"/>
              <a:t>, age 45,</a:t>
            </a:r>
            <a:r>
              <a:rPr lang="en-US" i="1" dirty="0" smtClean="0"/>
              <a:t> </a:t>
            </a:r>
            <a:r>
              <a:rPr lang="en-US" dirty="0" smtClean="0"/>
              <a:t>is employed by </a:t>
            </a:r>
            <a:r>
              <a:rPr lang="en-US" u="sng" dirty="0" smtClean="0"/>
              <a:t>On-The-Spot Cleaners, Inc</a:t>
            </a:r>
            <a:r>
              <a:rPr lang="en-US" dirty="0" smtClean="0"/>
              <a:t>., a contractor that cleans aircraft interiors.  On January 4, 2014, she had just completed cleaning an aircraft when she fell at the foot of the air stairs on a patch of black ice.  She suffered a broken arm (</a:t>
            </a:r>
            <a:r>
              <a:rPr lang="en-US" dirty="0" err="1" smtClean="0"/>
              <a:t>humerus</a:t>
            </a:r>
            <a:r>
              <a:rPr lang="en-US" dirty="0" smtClean="0"/>
              <a:t>) and a concussion.   She claims soft tissue damage, herniated disc and inability to ever return to work, i.e., permanent disability.</a:t>
            </a:r>
          </a:p>
          <a:p>
            <a:endParaRPr lang="en-US" dirty="0"/>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Fact Pattern (cont’d)</a:t>
            </a:r>
            <a:endParaRPr lang="en-US" dirty="0"/>
          </a:p>
        </p:txBody>
      </p:sp>
      <p:sp>
        <p:nvSpPr>
          <p:cNvPr id="3" name="Content Placeholder 2"/>
          <p:cNvSpPr>
            <a:spLocks noGrp="1"/>
          </p:cNvSpPr>
          <p:nvPr>
            <p:ph idx="1"/>
          </p:nvPr>
        </p:nvSpPr>
        <p:spPr/>
        <p:txBody>
          <a:bodyPr/>
          <a:lstStyle/>
          <a:p>
            <a:r>
              <a:rPr lang="en-US" dirty="0" smtClean="0"/>
              <a:t>The aircraft she had just serviced was owned and operated by </a:t>
            </a:r>
            <a:r>
              <a:rPr lang="en-US" u="sng" dirty="0" smtClean="0"/>
              <a:t>Excelsior Airlines</a:t>
            </a:r>
            <a:r>
              <a:rPr lang="en-US" dirty="0" smtClean="0"/>
              <a:t>.</a:t>
            </a:r>
          </a:p>
          <a:p>
            <a:r>
              <a:rPr lang="en-US" dirty="0" smtClean="0"/>
              <a:t>The accident took place on the Excelsior ramp at Sunshine Municipal Airport in </a:t>
            </a:r>
            <a:r>
              <a:rPr lang="en-US" u="sng" dirty="0" smtClean="0"/>
              <a:t>Sunshine, New York</a:t>
            </a:r>
            <a:r>
              <a:rPr lang="en-US" dirty="0" smtClean="0"/>
              <a:t>.  The town of Sunshine is the owner of the airport and Excelsior’s landlord.</a:t>
            </a:r>
          </a:p>
          <a:p>
            <a:r>
              <a:rPr lang="en-US" dirty="0" smtClean="0"/>
              <a:t>Excelsior is a small regional airline that contracts with </a:t>
            </a:r>
            <a:r>
              <a:rPr lang="en-US" u="sng" dirty="0" smtClean="0"/>
              <a:t>Shovel &amp; Salt</a:t>
            </a:r>
            <a:r>
              <a:rPr lang="en-US" dirty="0" smtClean="0"/>
              <a:t> for snow removal on the Excelsior ramp.</a:t>
            </a:r>
          </a:p>
          <a:p>
            <a:endParaRPr lang="en-US" dirty="0"/>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Critical Contract Language</a:t>
            </a:r>
            <a:endParaRPr lang="en-US" dirty="0"/>
          </a:p>
        </p:txBody>
      </p:sp>
      <p:sp>
        <p:nvSpPr>
          <p:cNvPr id="3" name="Content Placeholder 2"/>
          <p:cNvSpPr>
            <a:spLocks noGrp="1"/>
          </p:cNvSpPr>
          <p:nvPr>
            <p:ph idx="1"/>
          </p:nvPr>
        </p:nvSpPr>
        <p:spPr/>
        <p:txBody>
          <a:bodyPr/>
          <a:lstStyle/>
          <a:p>
            <a:r>
              <a:rPr lang="en-US" u="sng" dirty="0" smtClean="0"/>
              <a:t>Shovel &amp; Salt Contract:</a:t>
            </a:r>
            <a:endParaRPr lang="en-US" dirty="0" smtClean="0"/>
          </a:p>
          <a:p>
            <a:r>
              <a:rPr lang="en-US" dirty="0" smtClean="0"/>
              <a:t>Shovel &amp; Salt is to perform no snow or ice removal within 50’ of an aircraft unless specifically requested by airline.  </a:t>
            </a:r>
          </a:p>
          <a:p>
            <a:pPr lvl="0"/>
            <a:r>
              <a:rPr lang="en-US" dirty="0" smtClean="0"/>
              <a:t>If airline requests such services within 50’, Airline must indemnify Shovel &amp; Salt against any damages to property related to the provision of this service.</a:t>
            </a:r>
          </a:p>
          <a:p>
            <a:pPr lvl="0"/>
            <a:endParaRPr lang="en-US" dirty="0" smtClean="0"/>
          </a:p>
          <a:p>
            <a:endParaRPr lang="en-US" dirty="0"/>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Contract Language</a:t>
            </a:r>
            <a:endParaRPr lang="en-US" dirty="0"/>
          </a:p>
        </p:txBody>
      </p:sp>
      <p:sp>
        <p:nvSpPr>
          <p:cNvPr id="3" name="Content Placeholder 2"/>
          <p:cNvSpPr>
            <a:spLocks noGrp="1"/>
          </p:cNvSpPr>
          <p:nvPr>
            <p:ph idx="1"/>
          </p:nvPr>
        </p:nvSpPr>
        <p:spPr/>
        <p:txBody>
          <a:bodyPr/>
          <a:lstStyle/>
          <a:p>
            <a:pPr lvl="0"/>
            <a:r>
              <a:rPr lang="en-US" dirty="0" smtClean="0"/>
              <a:t>Salt and Shovel contract requires snow removal on ramp upon 2” accumulation.</a:t>
            </a:r>
          </a:p>
          <a:p>
            <a:pPr lvl="0"/>
            <a:r>
              <a:rPr lang="en-US" dirty="0" smtClean="0"/>
              <a:t>According to contract, salt and sand are only applied “on demand” from Excelsior</a:t>
            </a:r>
          </a:p>
          <a:p>
            <a:pPr lvl="0"/>
            <a:r>
              <a:rPr lang="en-US" dirty="0" smtClean="0"/>
              <a:t>There is no patrol obligation in contract, but Shovel &amp; Salt nonetheless patrols for snow and ice and applies melting agents and salt as it deems appropriate.</a:t>
            </a: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Contract Language</a:t>
            </a:r>
            <a:endParaRPr lang="en-US" dirty="0"/>
          </a:p>
        </p:txBody>
      </p:sp>
      <p:sp>
        <p:nvSpPr>
          <p:cNvPr id="3" name="Content Placeholder 2"/>
          <p:cNvSpPr>
            <a:spLocks noGrp="1"/>
          </p:cNvSpPr>
          <p:nvPr>
            <p:ph idx="1"/>
          </p:nvPr>
        </p:nvSpPr>
        <p:spPr/>
        <p:txBody>
          <a:bodyPr/>
          <a:lstStyle/>
          <a:p>
            <a:r>
              <a:rPr lang="en-US" u="sng" dirty="0" smtClean="0"/>
              <a:t>Excelsior Airline Indemnity to Sunshine Township:</a:t>
            </a:r>
            <a:endParaRPr lang="en-US" dirty="0" smtClean="0"/>
          </a:p>
          <a:p>
            <a:r>
              <a:rPr lang="en-US" dirty="0" smtClean="0"/>
              <a:t>Excelsior Airline agrees to indemnify and defend township for all injury and property damage arising out of Airline’s use of the leasehold unless caused by the sole negligence of Sunshine or Sunshine’s agents or employees.</a:t>
            </a:r>
          </a:p>
          <a:p>
            <a:endParaRPr lang="en-US" dirty="0"/>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Contract Language</a:t>
            </a:r>
            <a:endParaRPr lang="en-US" dirty="0"/>
          </a:p>
        </p:txBody>
      </p:sp>
      <p:sp>
        <p:nvSpPr>
          <p:cNvPr id="3" name="Content Placeholder 2"/>
          <p:cNvSpPr>
            <a:spLocks noGrp="1"/>
          </p:cNvSpPr>
          <p:nvPr>
            <p:ph idx="1"/>
          </p:nvPr>
        </p:nvSpPr>
        <p:spPr/>
        <p:txBody>
          <a:bodyPr/>
          <a:lstStyle/>
          <a:p>
            <a:r>
              <a:rPr lang="en-US" u="sng" dirty="0" smtClean="0"/>
              <a:t>On-the-Spot Contract with Airline</a:t>
            </a:r>
            <a:endParaRPr lang="en-US" dirty="0" smtClean="0"/>
          </a:p>
          <a:p>
            <a:r>
              <a:rPr lang="en-US" dirty="0" smtClean="0"/>
              <a:t>On-the-Spot is required to indemnify and defend Airline for all claims for damages and personal injury arising out of On-the-Spot’s provision of services to Airline.  However, the indemnity provision in the contract does not specifically extend to claims brought by On-the-Spot’s own employees.  The contract is silent on this issue.</a:t>
            </a:r>
          </a:p>
          <a:p>
            <a:endParaRPr lang="en-US" dirty="0"/>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Contract Language</a:t>
            </a:r>
            <a:endParaRPr lang="en-US" dirty="0"/>
          </a:p>
        </p:txBody>
      </p:sp>
      <p:sp>
        <p:nvSpPr>
          <p:cNvPr id="3" name="Content Placeholder 2"/>
          <p:cNvSpPr>
            <a:spLocks noGrp="1"/>
          </p:cNvSpPr>
          <p:nvPr>
            <p:ph idx="1"/>
          </p:nvPr>
        </p:nvSpPr>
        <p:spPr/>
        <p:txBody>
          <a:bodyPr/>
          <a:lstStyle/>
          <a:p>
            <a:r>
              <a:rPr lang="en-US" u="sng" dirty="0" smtClean="0"/>
              <a:t>Shovel &amp; Salt License with Sunshine Township:</a:t>
            </a:r>
            <a:endParaRPr lang="en-US" dirty="0" smtClean="0"/>
          </a:p>
          <a:p>
            <a:r>
              <a:rPr lang="en-US" dirty="0" smtClean="0"/>
              <a:t>In order to provide services to airport tenants, Shovel &amp; Salt has also entered into a license with Sunshine Township requiring Shovel &amp; Salt to indemnify and defend Sunshine for all claims for damages and personal injury arising out of Shovel &amp; Salt’s provision of services on any airport premises.</a:t>
            </a:r>
          </a:p>
          <a:p>
            <a:r>
              <a:rPr lang="en-US" u="sng" dirty="0" smtClean="0"/>
              <a:t>On-the-Spot License with Township</a:t>
            </a:r>
            <a:endParaRPr lang="en-US" dirty="0" smtClean="0"/>
          </a:p>
          <a:p>
            <a:pPr lvl="1"/>
            <a:r>
              <a:rPr lang="en-US" dirty="0" smtClean="0"/>
              <a:t>NONE ON FILE!</a:t>
            </a:r>
          </a:p>
          <a:p>
            <a:endParaRPr lang="en-US" dirty="0"/>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Hurray!  You’re Indemnified!</a:t>
            </a:r>
            <a:br>
              <a:rPr lang="en-US" dirty="0" smtClean="0"/>
            </a:br>
            <a:r>
              <a:rPr lang="en-US" dirty="0" smtClean="0"/>
              <a:t>Now What?</a:t>
            </a:r>
            <a:endParaRPr lang="en-US" dirty="0"/>
          </a:p>
        </p:txBody>
      </p:sp>
      <p:sp>
        <p:nvSpPr>
          <p:cNvPr id="3" name="Content Placeholder 2"/>
          <p:cNvSpPr>
            <a:spLocks noGrp="1"/>
          </p:cNvSpPr>
          <p:nvPr>
            <p:ph idx="1"/>
          </p:nvPr>
        </p:nvSpPr>
        <p:spPr/>
        <p:txBody>
          <a:bodyPr/>
          <a:lstStyle/>
          <a:p>
            <a:pPr>
              <a:defRPr/>
            </a:pPr>
            <a:r>
              <a:rPr lang="en-US" dirty="0" smtClean="0"/>
              <a:t>You are still being sued</a:t>
            </a:r>
          </a:p>
          <a:p>
            <a:pPr>
              <a:defRPr/>
            </a:pPr>
            <a:r>
              <a:rPr lang="en-US" dirty="0" smtClean="0"/>
              <a:t>You are still in the caption</a:t>
            </a:r>
          </a:p>
          <a:p>
            <a:pPr>
              <a:defRPr/>
            </a:pPr>
            <a:r>
              <a:rPr lang="en-US" dirty="0" smtClean="0"/>
              <a:t>And you may be giving away the control of your defense</a:t>
            </a:r>
          </a:p>
          <a:p>
            <a:pPr>
              <a:defRPr/>
            </a:pPr>
            <a:r>
              <a:rPr lang="en-US" dirty="0" smtClean="0"/>
              <a:t>Do you care?</a:t>
            </a:r>
          </a:p>
          <a:p>
            <a:pPr lvl="1">
              <a:defRPr/>
            </a:pPr>
            <a:r>
              <a:rPr lang="en-US" dirty="0" smtClean="0"/>
              <a:t>Yes! </a:t>
            </a:r>
          </a:p>
          <a:p>
            <a:pPr lvl="1">
              <a:defRPr/>
            </a:pPr>
            <a:r>
              <a:rPr lang="en-US" dirty="0" smtClean="0"/>
              <a:t>Why?  Company Reputation; Adverse Press; Res Judicata; Jurisdictional Implications; Sanctions; Bad Handling</a:t>
            </a:r>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After the Indemnity is Accepted:</a:t>
            </a:r>
            <a:endParaRPr lang="en-US" dirty="0"/>
          </a:p>
        </p:txBody>
      </p:sp>
      <p:sp>
        <p:nvSpPr>
          <p:cNvPr id="3" name="Content Placeholder 2"/>
          <p:cNvSpPr>
            <a:spLocks noGrp="1"/>
          </p:cNvSpPr>
          <p:nvPr>
            <p:ph idx="1"/>
          </p:nvPr>
        </p:nvSpPr>
        <p:spPr/>
        <p:txBody>
          <a:bodyPr/>
          <a:lstStyle/>
          <a:p>
            <a:pPr>
              <a:defRPr/>
            </a:pPr>
            <a:r>
              <a:rPr lang="en-US" dirty="0" smtClean="0"/>
              <a:t>Maintain active role</a:t>
            </a:r>
          </a:p>
          <a:p>
            <a:pPr>
              <a:defRPr/>
            </a:pPr>
            <a:r>
              <a:rPr lang="en-US" dirty="0" smtClean="0"/>
              <a:t>You remain a client</a:t>
            </a:r>
          </a:p>
          <a:p>
            <a:pPr>
              <a:defRPr/>
            </a:pPr>
            <a:r>
              <a:rPr lang="en-US" dirty="0" smtClean="0"/>
              <a:t>You may not want law firm to be doubling on defendants (waiver of privilege?)</a:t>
            </a:r>
          </a:p>
          <a:p>
            <a:pPr>
              <a:defRPr/>
            </a:pPr>
            <a:r>
              <a:rPr lang="en-US" dirty="0" smtClean="0"/>
              <a:t>You will want role in defense and settlement</a:t>
            </a:r>
          </a:p>
          <a:p>
            <a:pPr>
              <a:defRPr/>
            </a:pPr>
            <a:r>
              <a:rPr lang="en-US" dirty="0" smtClean="0"/>
              <a:t>You may want counsel of your choosing, not indemnifying party’s</a:t>
            </a:r>
          </a:p>
          <a:p>
            <a:pPr>
              <a:defRPr/>
            </a:pPr>
            <a:endParaRPr lang="en-US" dirty="0"/>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What About a Reservation of Rights</a:t>
            </a:r>
            <a:endParaRPr lang="en-US" dirty="0"/>
          </a:p>
        </p:txBody>
      </p:sp>
      <p:sp>
        <p:nvSpPr>
          <p:cNvPr id="3" name="Content Placeholder 2"/>
          <p:cNvSpPr>
            <a:spLocks noGrp="1"/>
          </p:cNvSpPr>
          <p:nvPr>
            <p:ph idx="1"/>
          </p:nvPr>
        </p:nvSpPr>
        <p:spPr/>
        <p:txBody>
          <a:bodyPr/>
          <a:lstStyle/>
          <a:p>
            <a:pPr>
              <a:defRPr/>
            </a:pPr>
            <a:r>
              <a:rPr lang="en-US" dirty="0" smtClean="0"/>
              <a:t>Party from whom you seek indemnity reserves rights to withdraw defense and/or decline indemnity</a:t>
            </a:r>
          </a:p>
          <a:p>
            <a:pPr>
              <a:defRPr/>
            </a:pPr>
            <a:r>
              <a:rPr lang="en-US" dirty="0" smtClean="0"/>
              <a:t>In vast majority of cases reservation is not effectuated and defense is not withdrawn</a:t>
            </a:r>
          </a:p>
          <a:p>
            <a:pPr>
              <a:defRPr/>
            </a:pPr>
            <a:r>
              <a:rPr lang="en-US" dirty="0" smtClean="0"/>
              <a:t>Nonetheless, you are on notice!</a:t>
            </a:r>
          </a:p>
          <a:p>
            <a:pPr>
              <a:defRPr/>
            </a:pPr>
            <a:r>
              <a:rPr lang="en-US" dirty="0" smtClean="0"/>
              <a:t>Counsel cannot defend you while looking to escape indemnity – grounds for conflict</a:t>
            </a:r>
          </a:p>
          <a:p>
            <a:pPr>
              <a:defRPr/>
            </a:pPr>
            <a:r>
              <a:rPr lang="en-US" dirty="0" smtClean="0"/>
              <a:t>Should you demand independent counsel?</a:t>
            </a:r>
            <a:endParaRPr lang="en-US" dirty="0"/>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685800" y="838200"/>
            <a:ext cx="7772400" cy="1920875"/>
          </a:xfrm>
        </p:spPr>
        <p:txBody>
          <a:bodyPr/>
          <a:lstStyle/>
          <a:p>
            <a:pPr>
              <a:defRPr/>
            </a:pPr>
            <a:r>
              <a:rPr lang="en-US" dirty="0" smtClean="0"/>
              <a:t>When Will Indemnity Arise?</a:t>
            </a:r>
            <a:endParaRPr lang="en-US" dirty="0"/>
          </a:p>
        </p:txBody>
      </p:sp>
      <p:sp>
        <p:nvSpPr>
          <p:cNvPr id="3" name="Subtitle 2"/>
          <p:cNvSpPr>
            <a:spLocks noGrp="1"/>
          </p:cNvSpPr>
          <p:nvPr>
            <p:ph type="subTitle" sz="quarter" idx="1"/>
          </p:nvPr>
        </p:nvSpPr>
        <p:spPr>
          <a:xfrm>
            <a:off x="1447800" y="2895600"/>
            <a:ext cx="6400800" cy="3048000"/>
          </a:xfrm>
        </p:spPr>
        <p:txBody>
          <a:bodyPr/>
          <a:lstStyle/>
          <a:p>
            <a:pPr>
              <a:defRPr/>
            </a:pPr>
            <a:r>
              <a:rPr lang="en-US" dirty="0" smtClean="0"/>
              <a:t>When a claim arises under circumstances in which another party is primarily responsible and/or contractually responsible to indemnify you.</a:t>
            </a:r>
            <a:endParaRPr lang="en-US" dirty="0"/>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z="2800" dirty="0" smtClean="0">
                <a:effectLst/>
              </a:rPr>
              <a:t>MGLA 186 § </a:t>
            </a:r>
            <a:r>
              <a:rPr lang="en-US" sz="2800" dirty="0">
                <a:effectLst/>
              </a:rPr>
              <a:t>15. Non-liability of landlord; provisions in lease or rental agreement</a:t>
            </a:r>
            <a:r>
              <a:rPr lang="en-US" sz="2800" dirty="0" smtClean="0">
                <a:effectLst/>
              </a:rPr>
              <a:t/>
            </a:r>
            <a:br>
              <a:rPr lang="en-US" sz="2800" dirty="0" smtClean="0">
                <a:effectLst/>
              </a:rPr>
            </a:br>
            <a:endParaRPr lang="en-US" sz="2800" dirty="0"/>
          </a:p>
        </p:txBody>
      </p:sp>
      <p:sp>
        <p:nvSpPr>
          <p:cNvPr id="3" name="Content Placeholder 2"/>
          <p:cNvSpPr>
            <a:spLocks noGrp="1"/>
          </p:cNvSpPr>
          <p:nvPr>
            <p:ph idx="1"/>
          </p:nvPr>
        </p:nvSpPr>
        <p:spPr/>
        <p:txBody>
          <a:bodyPr/>
          <a:lstStyle/>
          <a:p>
            <a:pPr>
              <a:defRPr/>
            </a:pPr>
            <a:r>
              <a:rPr lang="en-US" sz="2600" dirty="0" smtClean="0"/>
              <a:t>Any provision of a lease [in which] by the use of any words whatsoever, the effect of which is to indemnify the lessor or landlord or hold the lessor or landlord harmless . . . from any or all liability to the lessee or tenant, or to any other person, for any injury, loss, damage or liability arising from any omission, fault, negligence or other misconduct of the lessor or landlord . . . shall be deemed to be against public policy and void.</a:t>
            </a:r>
          </a:p>
          <a:p>
            <a:pPr>
              <a:defRPr/>
            </a:pPr>
            <a:r>
              <a:rPr lang="en-US" sz="2600" dirty="0" smtClean="0"/>
              <a:t>Compare: N.Y. Gen. </a:t>
            </a:r>
            <a:r>
              <a:rPr lang="en-US" sz="2600" dirty="0" err="1" smtClean="0"/>
              <a:t>Oblig</a:t>
            </a:r>
            <a:r>
              <a:rPr lang="en-US" sz="2600" dirty="0" smtClean="0">
                <a:effectLst>
                  <a:outerShdw blurRad="38100" dist="38100" dir="2700000" algn="tl">
                    <a:srgbClr val="000000">
                      <a:alpha val="43137"/>
                    </a:srgbClr>
                  </a:outerShdw>
                </a:effectLst>
              </a:rPr>
              <a:t>. L </a:t>
            </a:r>
            <a:r>
              <a:rPr lang="en-US" sz="2400" dirty="0" smtClean="0">
                <a:effectLst>
                  <a:outerShdw blurRad="38100" dist="38100" dir="2700000" algn="tl">
                    <a:srgbClr val="000000">
                      <a:alpha val="43137"/>
                    </a:srgbClr>
                  </a:outerShdw>
                </a:effectLst>
              </a:rPr>
              <a:t>§ 5-322.1</a:t>
            </a:r>
            <a:r>
              <a:rPr lang="en-US" sz="2400" dirty="0" smtClean="0">
                <a:effectLst/>
              </a:rPr>
              <a:t>, </a:t>
            </a:r>
            <a:r>
              <a:rPr lang="en-US" sz="2400" dirty="0" smtClean="0">
                <a:effectLst>
                  <a:outerShdw blurRad="38100" dist="38100" dir="2700000" algn="tl">
                    <a:srgbClr val="000000">
                      <a:alpha val="43137"/>
                    </a:srgbClr>
                  </a:outerShdw>
                </a:effectLst>
              </a:rPr>
              <a:t>which is more limited in scope and applies to construction, renovation, maintenance,  demolition etc. of property</a:t>
            </a:r>
            <a:endParaRPr lang="en-US" sz="2600" dirty="0" smtClean="0">
              <a:effectLst>
                <a:outerShdw blurRad="38100" dist="38100" dir="2700000" algn="tl">
                  <a:srgbClr val="000000">
                    <a:alpha val="43137"/>
                  </a:srgbClr>
                </a:outerShdw>
              </a:effectLst>
            </a:endParaRPr>
          </a:p>
          <a:p>
            <a:pPr>
              <a:defRPr/>
            </a:pPr>
            <a:endParaRPr lang="en-US" dirty="0"/>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Limit in the construction context</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a:t>
            </a:r>
            <a:r>
              <a:rPr lang="en-US" dirty="0">
                <a:effectLst/>
              </a:rPr>
              <a:t>A </a:t>
            </a:r>
            <a:r>
              <a:rPr lang="en-US" dirty="0" smtClean="0">
                <a:effectLst/>
              </a:rPr>
              <a:t>covenant…in </a:t>
            </a:r>
            <a:r>
              <a:rPr lang="en-US" dirty="0">
                <a:effectLst/>
              </a:rPr>
              <a:t>connection </a:t>
            </a:r>
            <a:r>
              <a:rPr lang="en-US" dirty="0" smtClean="0">
                <a:effectLst/>
              </a:rPr>
              <a:t>with…a </a:t>
            </a:r>
            <a:r>
              <a:rPr lang="en-US" dirty="0">
                <a:effectLst/>
              </a:rPr>
              <a:t>contract or agreement relative to the construction, alteration, repair, or maintenance of a </a:t>
            </a:r>
            <a:r>
              <a:rPr lang="en-US" dirty="0" smtClean="0">
                <a:effectLst/>
              </a:rPr>
              <a:t>building…purporting </a:t>
            </a:r>
            <a:r>
              <a:rPr lang="en-US" dirty="0">
                <a:effectLst/>
              </a:rPr>
              <a:t>to require that one party to such contract or agreement shall </a:t>
            </a:r>
            <a:r>
              <a:rPr lang="en-US" dirty="0" smtClean="0">
                <a:effectLst/>
              </a:rPr>
              <a:t>indemnify…the </a:t>
            </a:r>
            <a:r>
              <a:rPr lang="en-US" dirty="0">
                <a:effectLst/>
              </a:rPr>
              <a:t>other party to the </a:t>
            </a:r>
            <a:r>
              <a:rPr lang="en-US" dirty="0" smtClean="0">
                <a:effectLst/>
              </a:rPr>
              <a:t>contract…against liability…caused </a:t>
            </a:r>
            <a:r>
              <a:rPr lang="en-US" dirty="0">
                <a:effectLst/>
              </a:rPr>
              <a:t>by or resulting from the sole negligence of the </a:t>
            </a:r>
            <a:r>
              <a:rPr lang="en-US" dirty="0" smtClean="0">
                <a:effectLst/>
              </a:rPr>
              <a:t>indemnitee…is </a:t>
            </a:r>
            <a:r>
              <a:rPr lang="en-US" dirty="0">
                <a:effectLst/>
              </a:rPr>
              <a:t>against public policy and void and unenforceable</a:t>
            </a:r>
            <a:r>
              <a:rPr lang="en-US" dirty="0" smtClean="0">
                <a:effectLst/>
              </a:rPr>
              <a:t>.”</a:t>
            </a:r>
            <a:r>
              <a:rPr lang="en-US" dirty="0">
                <a:effectLst/>
              </a:rPr>
              <a:t/>
            </a:r>
            <a:br>
              <a:rPr lang="en-US" dirty="0">
                <a:effectLst/>
              </a:rPr>
            </a:br>
            <a:r>
              <a:rPr lang="en-US" dirty="0">
                <a:effectLst/>
              </a:rPr>
              <a:t/>
            </a:r>
            <a:br>
              <a:rPr lang="en-US" dirty="0">
                <a:effectLst/>
              </a:rPr>
            </a:br>
            <a:r>
              <a:rPr lang="en-US" dirty="0" err="1">
                <a:effectLst/>
              </a:rPr>
              <a:t>O.C.G.A</a:t>
            </a:r>
            <a:r>
              <a:rPr lang="en-US" dirty="0">
                <a:effectLst/>
              </a:rPr>
              <a:t>. § </a:t>
            </a:r>
            <a:r>
              <a:rPr lang="en-US" dirty="0" smtClean="0">
                <a:effectLst/>
              </a:rPr>
              <a:t>13-8-2(b)</a:t>
            </a:r>
            <a:endParaRPr lang="en-US" dirty="0"/>
          </a:p>
        </p:txBody>
      </p:sp>
    </p:spTree>
    <p:extLst>
      <p:ext uri="{BB962C8B-B14F-4D97-AF65-F5344CB8AC3E}">
        <p14:creationId xmlns:p14="http://schemas.microsoft.com/office/powerpoint/2010/main" val="3325818278"/>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Indemnity’s Cousin: Additional Insured Status</a:t>
            </a:r>
            <a:endParaRPr lang="en-US" dirty="0"/>
          </a:p>
        </p:txBody>
      </p:sp>
      <p:sp>
        <p:nvSpPr>
          <p:cNvPr id="3" name="Content Placeholder 2"/>
          <p:cNvSpPr>
            <a:spLocks noGrp="1"/>
          </p:cNvSpPr>
          <p:nvPr>
            <p:ph idx="1"/>
          </p:nvPr>
        </p:nvSpPr>
        <p:spPr/>
        <p:txBody>
          <a:bodyPr/>
          <a:lstStyle/>
          <a:p>
            <a:pPr>
              <a:defRPr/>
            </a:pPr>
            <a:r>
              <a:rPr lang="en-US" dirty="0" smtClean="0"/>
              <a:t>Separate and distinct from indemnity provision</a:t>
            </a:r>
          </a:p>
          <a:p>
            <a:pPr>
              <a:defRPr/>
            </a:pPr>
            <a:r>
              <a:rPr lang="en-US" dirty="0" smtClean="0"/>
              <a:t>Should Implement Indemnity</a:t>
            </a:r>
          </a:p>
          <a:p>
            <a:pPr>
              <a:defRPr/>
            </a:pPr>
            <a:r>
              <a:rPr lang="en-US" dirty="0" smtClean="0"/>
              <a:t>Should be policed at renewal</a:t>
            </a:r>
          </a:p>
          <a:p>
            <a:pPr lvl="1">
              <a:defRPr/>
            </a:pPr>
            <a:r>
              <a:rPr lang="en-US" dirty="0" smtClean="0"/>
              <a:t>Endorsements</a:t>
            </a:r>
          </a:p>
          <a:p>
            <a:pPr lvl="1">
              <a:defRPr/>
            </a:pPr>
            <a:r>
              <a:rPr lang="en-US" dirty="0" smtClean="0"/>
              <a:t>Insurance Certificates</a:t>
            </a:r>
          </a:p>
          <a:p>
            <a:pPr>
              <a:defRPr/>
            </a:pPr>
            <a:r>
              <a:rPr lang="en-US" dirty="0" smtClean="0"/>
              <a:t>Make clear that insured status is bargained-for provision and part of consideration</a:t>
            </a:r>
            <a:endParaRPr lang="en-US" dirty="0"/>
          </a:p>
        </p:txBody>
      </p:sp>
      <p:pic>
        <p:nvPicPr>
          <p:cNvPr id="18436" name="Picture 2" descr="C:\Users\rick.ALO\AppData\Local\Microsoft\Windows\Temporary Internet Files\Content.IE5\FJ2NR21K\MC900015840[1].wmf"/>
          <p:cNvPicPr>
            <a:picLocks noChangeAspect="1" noChangeArrowheads="1"/>
          </p:cNvPicPr>
          <p:nvPr/>
        </p:nvPicPr>
        <p:blipFill>
          <a:blip r:embed="rId3" cstate="print"/>
          <a:srcRect/>
          <a:stretch>
            <a:fillRect/>
          </a:stretch>
        </p:blipFill>
        <p:spPr bwMode="auto">
          <a:xfrm rot="1283945">
            <a:off x="5867400" y="2362200"/>
            <a:ext cx="1925638" cy="1925638"/>
          </a:xfrm>
          <a:prstGeom prst="rect">
            <a:avLst/>
          </a:prstGeom>
          <a:noFill/>
          <a:ln w="9525">
            <a:noFill/>
            <a:miter lim="800000"/>
            <a:headEnd/>
            <a:tailEnd/>
          </a:ln>
        </p:spPr>
      </p:pic>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Insured cont.</a:t>
            </a:r>
            <a:endParaRPr lang="en-US" dirty="0"/>
          </a:p>
        </p:txBody>
      </p:sp>
      <p:sp>
        <p:nvSpPr>
          <p:cNvPr id="3" name="Content Placeholder 2"/>
          <p:cNvSpPr>
            <a:spLocks noGrp="1"/>
          </p:cNvSpPr>
          <p:nvPr>
            <p:ph idx="1"/>
          </p:nvPr>
        </p:nvSpPr>
        <p:spPr/>
        <p:txBody>
          <a:bodyPr/>
          <a:lstStyle/>
          <a:p>
            <a:r>
              <a:rPr lang="en-US" dirty="0" smtClean="0"/>
              <a:t>Also known as the </a:t>
            </a:r>
            <a:r>
              <a:rPr lang="en-US" dirty="0"/>
              <a:t>duty to procure insurance</a:t>
            </a:r>
          </a:p>
          <a:p>
            <a:r>
              <a:rPr lang="en-US" dirty="0" smtClean="0"/>
              <a:t>Does the insurance meet the contractual obligations?</a:t>
            </a:r>
          </a:p>
          <a:p>
            <a:pPr lvl="2" eaLnBrk="1" hangingPunct="1"/>
            <a:r>
              <a:rPr lang="en-US" altLang="en-US" dirty="0"/>
              <a:t>Limits;</a:t>
            </a:r>
          </a:p>
          <a:p>
            <a:pPr lvl="2" eaLnBrk="1" hangingPunct="1"/>
            <a:r>
              <a:rPr lang="en-US" altLang="en-US" dirty="0"/>
              <a:t>Policy Period:</a:t>
            </a:r>
          </a:p>
          <a:p>
            <a:pPr lvl="2" eaLnBrk="1" hangingPunct="1"/>
            <a:r>
              <a:rPr lang="en-US" altLang="en-US" dirty="0"/>
              <a:t>Are there exclusions that essentially eviscerate the coverage required under the contract?</a:t>
            </a:r>
            <a:endParaRPr lang="en-US" dirty="0"/>
          </a:p>
        </p:txBody>
      </p:sp>
    </p:spTree>
    <p:extLst>
      <p:ext uri="{BB962C8B-B14F-4D97-AF65-F5344CB8AC3E}">
        <p14:creationId xmlns:p14="http://schemas.microsoft.com/office/powerpoint/2010/main" val="2396769424"/>
      </p:ext>
    </p:extLst>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Exemplar Additional Insured Term:</a:t>
            </a:r>
            <a:endParaRPr lang="en-US" dirty="0"/>
          </a:p>
        </p:txBody>
      </p:sp>
      <p:sp>
        <p:nvSpPr>
          <p:cNvPr id="3" name="Content Placeholder 2"/>
          <p:cNvSpPr>
            <a:spLocks noGrp="1"/>
          </p:cNvSpPr>
          <p:nvPr>
            <p:ph idx="1"/>
          </p:nvPr>
        </p:nvSpPr>
        <p:spPr/>
        <p:txBody>
          <a:bodyPr>
            <a:normAutofit lnSpcReduction="10000"/>
          </a:bodyPr>
          <a:lstStyle/>
          <a:p>
            <a:pPr>
              <a:defRPr/>
            </a:pPr>
            <a:r>
              <a:rPr lang="en-US" dirty="0" smtClean="0"/>
              <a:t>In furtherance of the preceding indemnity obligation, contractor shall procure a comprehensive general liability policy having limits in the amount of $10X and $5X per occurrence </a:t>
            </a:r>
            <a:r>
              <a:rPr lang="en-US" b="1" dirty="0" smtClean="0">
                <a:solidFill>
                  <a:srgbClr val="FFFF00"/>
                </a:solidFill>
              </a:rPr>
              <a:t>with no deductible or self-insured retention</a:t>
            </a:r>
            <a:r>
              <a:rPr lang="en-US" dirty="0" smtClean="0"/>
              <a:t>.  Said insurance shall be primary and shall displace any other insurance held by the Airline except to the extent the above limits are insufficient, in which case the Airline’s coverage shall be deemed excess.</a:t>
            </a:r>
            <a:endParaRPr lang="en-US" dirty="0"/>
          </a:p>
        </p:txBody>
      </p:sp>
    </p:spTree>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Why the concern about deductible?</a:t>
            </a:r>
            <a:endParaRPr lang="en-US" dirty="0"/>
          </a:p>
        </p:txBody>
      </p:sp>
      <p:sp>
        <p:nvSpPr>
          <p:cNvPr id="3" name="Content Placeholder 2"/>
          <p:cNvSpPr>
            <a:spLocks noGrp="1"/>
          </p:cNvSpPr>
          <p:nvPr>
            <p:ph idx="1"/>
          </p:nvPr>
        </p:nvSpPr>
        <p:spPr/>
        <p:txBody>
          <a:bodyPr/>
          <a:lstStyle/>
          <a:p>
            <a:pPr>
              <a:defRPr/>
            </a:pPr>
            <a:r>
              <a:rPr lang="en-US" dirty="0" smtClean="0"/>
              <a:t>Actual Case</a:t>
            </a:r>
          </a:p>
          <a:p>
            <a:pPr lvl="1">
              <a:defRPr/>
            </a:pPr>
            <a:r>
              <a:rPr lang="en-US" dirty="0" smtClean="0"/>
              <a:t>Personal injury action – passenger injured when aircraft door shut on foot by Caterer</a:t>
            </a:r>
          </a:p>
          <a:p>
            <a:pPr lvl="1">
              <a:defRPr/>
            </a:pPr>
            <a:r>
              <a:rPr lang="en-US" dirty="0" smtClean="0"/>
              <a:t>Caterer had [we believe] US$1 Million SIR.</a:t>
            </a:r>
          </a:p>
          <a:p>
            <a:pPr lvl="1">
              <a:defRPr/>
            </a:pPr>
            <a:r>
              <a:rPr lang="en-US" dirty="0" smtClean="0"/>
              <a:t>Caterer accepted tender and then later rejected it as when value revealed.</a:t>
            </a:r>
          </a:p>
          <a:p>
            <a:pPr lvl="1">
              <a:defRPr/>
            </a:pPr>
            <a:r>
              <a:rPr lang="en-US" dirty="0" smtClean="0"/>
              <a:t>Why?</a:t>
            </a:r>
          </a:p>
          <a:p>
            <a:pPr lvl="2">
              <a:defRPr/>
            </a:pPr>
            <a:r>
              <a:rPr lang="en-US" dirty="0" smtClean="0"/>
              <a:t>It was their own money!</a:t>
            </a:r>
          </a:p>
          <a:p>
            <a:pPr lvl="1">
              <a:defRPr/>
            </a:pPr>
            <a:r>
              <a:rPr lang="en-US" dirty="0" smtClean="0"/>
              <a:t>Large SIR made insurance requirement somewhat illusory</a:t>
            </a:r>
            <a:endParaRPr lang="en-US" dirty="0"/>
          </a:p>
        </p:txBody>
      </p:sp>
    </p:spTree>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So You’re an Additional Insured; Now What?</a:t>
            </a:r>
            <a:endParaRPr lang="en-US" dirty="0"/>
          </a:p>
        </p:txBody>
      </p:sp>
      <p:sp>
        <p:nvSpPr>
          <p:cNvPr id="3" name="Content Placeholder 2"/>
          <p:cNvSpPr>
            <a:spLocks noGrp="1"/>
          </p:cNvSpPr>
          <p:nvPr>
            <p:ph idx="1"/>
          </p:nvPr>
        </p:nvSpPr>
        <p:spPr/>
        <p:txBody>
          <a:bodyPr>
            <a:normAutofit lnSpcReduction="10000"/>
          </a:bodyPr>
          <a:lstStyle/>
          <a:p>
            <a:pPr>
              <a:defRPr/>
            </a:pPr>
            <a:r>
              <a:rPr lang="en-US" dirty="0" smtClean="0"/>
              <a:t>Positives?</a:t>
            </a:r>
          </a:p>
          <a:p>
            <a:pPr lvl="1">
              <a:defRPr/>
            </a:pPr>
            <a:r>
              <a:rPr lang="en-US" dirty="0" smtClean="0"/>
              <a:t>Potential to be covered to the same extent as the named insured</a:t>
            </a:r>
          </a:p>
          <a:p>
            <a:pPr lvl="1">
              <a:defRPr/>
            </a:pPr>
            <a:r>
              <a:rPr lang="en-US" dirty="0" smtClean="0"/>
              <a:t>Additional-Insured status may be less restrictive than indemnity vis-à-vis public policy</a:t>
            </a:r>
          </a:p>
          <a:p>
            <a:pPr>
              <a:defRPr/>
            </a:pPr>
            <a:r>
              <a:rPr lang="en-US" dirty="0" smtClean="0"/>
              <a:t>Liabilities?</a:t>
            </a:r>
          </a:p>
          <a:p>
            <a:pPr lvl="1">
              <a:defRPr/>
            </a:pPr>
            <a:r>
              <a:rPr lang="en-US" dirty="0" smtClean="0"/>
              <a:t>Likely to be bound by policy terms</a:t>
            </a:r>
          </a:p>
          <a:p>
            <a:pPr lvl="1">
              <a:defRPr/>
            </a:pPr>
            <a:r>
              <a:rPr lang="en-US" dirty="0" smtClean="0"/>
              <a:t>Duty to cooperate</a:t>
            </a:r>
          </a:p>
          <a:p>
            <a:pPr lvl="1">
              <a:defRPr/>
            </a:pPr>
            <a:r>
              <a:rPr lang="en-US" dirty="0" smtClean="0"/>
              <a:t>Duty of notice, etc.</a:t>
            </a:r>
            <a:endParaRPr lang="en-US" dirty="0"/>
          </a:p>
        </p:txBody>
      </p:sp>
    </p:spTree>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International Flights</a:t>
            </a:r>
            <a:endParaRPr lang="en-US" dirty="0"/>
          </a:p>
        </p:txBody>
      </p:sp>
      <p:sp>
        <p:nvSpPr>
          <p:cNvPr id="3" name="Content Placeholder 2"/>
          <p:cNvSpPr>
            <a:spLocks noGrp="1"/>
          </p:cNvSpPr>
          <p:nvPr>
            <p:ph idx="1"/>
          </p:nvPr>
        </p:nvSpPr>
        <p:spPr>
          <a:xfrm>
            <a:off x="457200" y="1600200"/>
            <a:ext cx="8229600" cy="4724400"/>
          </a:xfrm>
        </p:spPr>
        <p:txBody>
          <a:bodyPr/>
          <a:lstStyle/>
          <a:p>
            <a:pPr eaLnBrk="1" hangingPunct="1"/>
            <a:r>
              <a:rPr lang="en-US" altLang="en-US" dirty="0"/>
              <a:t>Montreal </a:t>
            </a:r>
            <a:r>
              <a:rPr lang="en-US" altLang="en-US" dirty="0" smtClean="0"/>
              <a:t>Convention</a:t>
            </a:r>
            <a:endParaRPr lang="en-US" altLang="en-US" dirty="0"/>
          </a:p>
          <a:p>
            <a:pPr lvl="1" eaLnBrk="1" hangingPunct="1"/>
            <a:r>
              <a:rPr lang="en-US" altLang="en-US" dirty="0"/>
              <a:t>Does NOT create a cause of action for indemnification or contribution among carriers, but also DOES NOT preclude such actions under local laws.</a:t>
            </a:r>
          </a:p>
          <a:p>
            <a:pPr lvl="2" eaLnBrk="1" hangingPunct="1"/>
            <a:r>
              <a:rPr lang="en-US" altLang="en-US" dirty="0"/>
              <a:t>See </a:t>
            </a:r>
            <a:r>
              <a:rPr lang="en-US" altLang="en-US" i="1" dirty="0"/>
              <a:t>Chubb Ins. Co. v. Menlo Worldwide Forwarding, Inc.,</a:t>
            </a:r>
            <a:r>
              <a:rPr lang="en-US" altLang="en-US" dirty="0"/>
              <a:t> 634 F.3d 1023, 1026 (9 Cir. 2011) citing </a:t>
            </a:r>
            <a:r>
              <a:rPr lang="en-US" altLang="en-US" i="1" dirty="0"/>
              <a:t>In re Air Crash at Lexington, Ky.</a:t>
            </a:r>
            <a:r>
              <a:rPr lang="en-US" altLang="en-US" dirty="0"/>
              <a:t>, No. 5:07–CV–316, 2007 WL 2915187 (</a:t>
            </a:r>
            <a:r>
              <a:rPr lang="en-US" altLang="en-US" dirty="0" err="1"/>
              <a:t>E.D.Ky</a:t>
            </a:r>
            <a:r>
              <a:rPr lang="en-US" altLang="en-US" dirty="0"/>
              <a:t>. Oct. 5, 2007) (holding that the Warsaw Convention does not preempt a local law cause of action for apportionment among joint </a:t>
            </a:r>
            <a:r>
              <a:rPr lang="en-US" altLang="en-US" dirty="0" err="1"/>
              <a:t>tortfeasors</a:t>
            </a:r>
            <a:r>
              <a:rPr lang="en-US" altLang="en-US" dirty="0"/>
              <a:t>) </a:t>
            </a:r>
          </a:p>
          <a:p>
            <a:endParaRPr lang="en-US" dirty="0"/>
          </a:p>
        </p:txBody>
      </p:sp>
    </p:spTree>
    <p:extLst>
      <p:ext uri="{BB962C8B-B14F-4D97-AF65-F5344CB8AC3E}">
        <p14:creationId xmlns:p14="http://schemas.microsoft.com/office/powerpoint/2010/main" val="1379079691"/>
      </p:ext>
    </p:extLst>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International Flights cont.</a:t>
            </a:r>
            <a:endParaRPr lang="en-US" dirty="0"/>
          </a:p>
        </p:txBody>
      </p:sp>
      <p:sp>
        <p:nvSpPr>
          <p:cNvPr id="3" name="Content Placeholder 2"/>
          <p:cNvSpPr>
            <a:spLocks noGrp="1"/>
          </p:cNvSpPr>
          <p:nvPr>
            <p:ph idx="1"/>
          </p:nvPr>
        </p:nvSpPr>
        <p:spPr/>
        <p:txBody>
          <a:bodyPr/>
          <a:lstStyle/>
          <a:p>
            <a:pPr eaLnBrk="1" hangingPunct="1"/>
            <a:r>
              <a:rPr lang="en-US" altLang="en-US" dirty="0"/>
              <a:t>Warsaw Convention</a:t>
            </a:r>
          </a:p>
          <a:p>
            <a:pPr lvl="1" eaLnBrk="1" hangingPunct="1"/>
            <a:r>
              <a:rPr lang="en-US" altLang="en-US" dirty="0"/>
              <a:t>Same as Montreal </a:t>
            </a:r>
            <a:r>
              <a:rPr lang="en-US" altLang="en-US" dirty="0" smtClean="0"/>
              <a:t>Convention re </a:t>
            </a:r>
            <a:r>
              <a:rPr lang="en-US" altLang="en-US" dirty="0" err="1" smtClean="0"/>
              <a:t>indem</a:t>
            </a:r>
            <a:r>
              <a:rPr lang="en-US" altLang="en-US" dirty="0" smtClean="0"/>
              <a:t>/</a:t>
            </a:r>
            <a:r>
              <a:rPr lang="en-US" altLang="en-US" dirty="0" err="1" smtClean="0"/>
              <a:t>contrib</a:t>
            </a:r>
            <a:endParaRPr lang="en-US" altLang="en-US" dirty="0"/>
          </a:p>
          <a:p>
            <a:pPr lvl="2" eaLnBrk="1" hangingPunct="1"/>
            <a:r>
              <a:rPr lang="en-US" altLang="en-US" dirty="0"/>
              <a:t>See </a:t>
            </a:r>
            <a:r>
              <a:rPr lang="en-US" altLang="en-US" i="1" dirty="0" err="1"/>
              <a:t>Sompo</a:t>
            </a:r>
            <a:r>
              <a:rPr lang="en-US" altLang="en-US" i="1" dirty="0"/>
              <a:t> Japan Ins., Inc. v. Nippon Cargo Airlines Co., Ltd.</a:t>
            </a:r>
            <a:r>
              <a:rPr lang="en-US" altLang="en-US" dirty="0"/>
              <a:t>, 522 F.3d 776, 785-87 (7</a:t>
            </a:r>
            <a:r>
              <a:rPr lang="en-US" altLang="en-US" baseline="30000" dirty="0"/>
              <a:t>th</a:t>
            </a:r>
            <a:r>
              <a:rPr lang="en-US" altLang="en-US" dirty="0"/>
              <a:t> Cir. 2008) (holding that the Warsaw Convention </a:t>
            </a:r>
            <a:r>
              <a:rPr lang="en-US" altLang="en-US" dirty="0" smtClean="0"/>
              <a:t>does </a:t>
            </a:r>
            <a:r>
              <a:rPr lang="en-US" altLang="en-US" dirty="0"/>
              <a:t>not preempt the Illinois Joint </a:t>
            </a:r>
            <a:r>
              <a:rPr lang="en-US" altLang="en-US" dirty="0" err="1"/>
              <a:t>Tortfeasors</a:t>
            </a:r>
            <a:r>
              <a:rPr lang="en-US" altLang="en-US" dirty="0"/>
              <a:t> Contribution Act</a:t>
            </a:r>
            <a:r>
              <a:rPr lang="en-US" altLang="en-US" dirty="0" smtClean="0"/>
              <a:t>).</a:t>
            </a:r>
          </a:p>
          <a:p>
            <a:r>
              <a:rPr lang="en-US" altLang="en-US" dirty="0" smtClean="0"/>
              <a:t>SOL: </a:t>
            </a:r>
            <a:r>
              <a:rPr lang="en-US" altLang="en-US" dirty="0"/>
              <a:t>The plain language of the Montreal Convention makes clear that actions for indemnification and contribution are not subject to Article 35’s two-year statute of limitations. </a:t>
            </a:r>
          </a:p>
          <a:p>
            <a:endParaRPr lang="en-US" dirty="0"/>
          </a:p>
        </p:txBody>
      </p:sp>
    </p:spTree>
    <p:extLst>
      <p:ext uri="{BB962C8B-B14F-4D97-AF65-F5344CB8AC3E}">
        <p14:creationId xmlns:p14="http://schemas.microsoft.com/office/powerpoint/2010/main" val="912129728"/>
      </p:ext>
    </p:extLst>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2066" name="Rectangle 2"/>
          <p:cNvSpPr>
            <a:spLocks noGrp="1" noRot="1" noChangeArrowheads="1"/>
          </p:cNvSpPr>
          <p:nvPr>
            <p:ph type="title"/>
          </p:nvPr>
        </p:nvSpPr>
        <p:spPr/>
        <p:txBody>
          <a:bodyPr/>
          <a:lstStyle/>
          <a:p>
            <a:pPr eaLnBrk="1" hangingPunct="1">
              <a:defRPr/>
            </a:pPr>
            <a:r>
              <a:rPr lang="en-US" dirty="0" smtClean="0"/>
              <a:t>PRACTICE TIPS – INDEMNITY</a:t>
            </a:r>
          </a:p>
        </p:txBody>
      </p:sp>
      <p:sp>
        <p:nvSpPr>
          <p:cNvPr id="472068" name="Rectangle 4"/>
          <p:cNvSpPr>
            <a:spLocks noGrp="1" noChangeArrowheads="1"/>
          </p:cNvSpPr>
          <p:nvPr>
            <p:ph type="body" sz="half" idx="1"/>
          </p:nvPr>
        </p:nvSpPr>
        <p:spPr>
          <a:xfrm>
            <a:off x="457200" y="1981200"/>
            <a:ext cx="8229600" cy="4419600"/>
          </a:xfrm>
        </p:spPr>
        <p:txBody>
          <a:bodyPr/>
          <a:lstStyle/>
          <a:p>
            <a:pPr eaLnBrk="1" hangingPunct="1">
              <a:defRPr/>
            </a:pPr>
            <a:r>
              <a:rPr lang="en-US" dirty="0" smtClean="0"/>
              <a:t>In reviewing or drafting contracts, make sure indemnity is broad, includes indemnity and defense</a:t>
            </a:r>
          </a:p>
          <a:p>
            <a:pPr eaLnBrk="1" hangingPunct="1">
              <a:defRPr/>
            </a:pPr>
            <a:r>
              <a:rPr lang="en-US" dirty="0"/>
              <a:t>Include injuries by agents and employees of contractors</a:t>
            </a:r>
          </a:p>
          <a:p>
            <a:pPr eaLnBrk="1" hangingPunct="1">
              <a:defRPr/>
            </a:pPr>
            <a:r>
              <a:rPr lang="en-US" dirty="0"/>
              <a:t>Aim for indemnity </a:t>
            </a:r>
            <a:r>
              <a:rPr lang="en-US" dirty="0" smtClean="0"/>
              <a:t>to be </a:t>
            </a:r>
            <a:r>
              <a:rPr lang="en-US" dirty="0"/>
              <a:t>triggered by allegations, not facts, but know local law</a:t>
            </a:r>
          </a:p>
          <a:p>
            <a:pPr eaLnBrk="1" hangingPunct="1">
              <a:defRPr/>
            </a:pPr>
            <a:endParaRPr lang="en-US" sz="2400" dirty="0" smtClean="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Contractual Indemnity</a:t>
            </a:r>
            <a:endParaRPr lang="en-US" dirty="0"/>
          </a:p>
        </p:txBody>
      </p:sp>
      <p:sp>
        <p:nvSpPr>
          <p:cNvPr id="3" name="Content Placeholder 2"/>
          <p:cNvSpPr>
            <a:spLocks noGrp="1"/>
          </p:cNvSpPr>
          <p:nvPr>
            <p:ph idx="1"/>
          </p:nvPr>
        </p:nvSpPr>
        <p:spPr/>
        <p:txBody>
          <a:bodyPr>
            <a:normAutofit lnSpcReduction="10000"/>
          </a:bodyPr>
          <a:lstStyle/>
          <a:p>
            <a:pPr>
              <a:defRPr/>
            </a:pPr>
            <a:r>
              <a:rPr lang="en-US" dirty="0" smtClean="0"/>
              <a:t>Contract risk-management provision</a:t>
            </a:r>
          </a:p>
          <a:p>
            <a:pPr>
              <a:defRPr/>
            </a:pPr>
            <a:r>
              <a:rPr lang="en-US" dirty="0" smtClean="0"/>
              <a:t>Often “imposed” by party with greater bargaining power over more dependant party.</a:t>
            </a:r>
          </a:p>
          <a:p>
            <a:pPr lvl="1">
              <a:defRPr/>
            </a:pPr>
            <a:r>
              <a:rPr lang="en-US" dirty="0" smtClean="0"/>
              <a:t>Example:</a:t>
            </a:r>
          </a:p>
          <a:p>
            <a:pPr lvl="2">
              <a:defRPr/>
            </a:pPr>
            <a:r>
              <a:rPr lang="en-US" dirty="0" smtClean="0"/>
              <a:t>Imposed by Port Authority on airlines and contractors</a:t>
            </a:r>
          </a:p>
          <a:p>
            <a:pPr lvl="2">
              <a:defRPr/>
            </a:pPr>
            <a:r>
              <a:rPr lang="en-US" dirty="0" smtClean="0"/>
              <a:t>Imposed by airlines on service providers</a:t>
            </a:r>
          </a:p>
          <a:p>
            <a:pPr>
              <a:defRPr/>
            </a:pPr>
            <a:r>
              <a:rPr lang="en-US" dirty="0" smtClean="0"/>
              <a:t>Goal: insulate one party for damages and defense costs “arising from” contractual relationship with another.</a:t>
            </a:r>
            <a:endParaRPr lang="en-US" dirty="0"/>
          </a:p>
        </p:txBody>
      </p:sp>
    </p:spTree>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PRACTICE TIPS – </a:t>
            </a:r>
            <a:br>
              <a:rPr lang="en-US" dirty="0" smtClean="0"/>
            </a:br>
            <a:r>
              <a:rPr lang="en-US" dirty="0" smtClean="0"/>
              <a:t>INDEMNITY</a:t>
            </a:r>
            <a:endParaRPr lang="en-US" dirty="0"/>
          </a:p>
        </p:txBody>
      </p:sp>
      <p:sp>
        <p:nvSpPr>
          <p:cNvPr id="3" name="Text Placeholder 2"/>
          <p:cNvSpPr>
            <a:spLocks noGrp="1"/>
          </p:cNvSpPr>
          <p:nvPr>
            <p:ph type="body" sz="half" idx="1"/>
          </p:nvPr>
        </p:nvSpPr>
        <p:spPr>
          <a:xfrm>
            <a:off x="457200" y="1600200"/>
            <a:ext cx="8229600" cy="4953000"/>
          </a:xfrm>
        </p:spPr>
        <p:txBody>
          <a:bodyPr>
            <a:normAutofit fontScale="92500" lnSpcReduction="10000"/>
          </a:bodyPr>
          <a:lstStyle/>
          <a:p>
            <a:r>
              <a:rPr lang="en-US" dirty="0" smtClean="0"/>
              <a:t>When your request for indemnity is denied:</a:t>
            </a:r>
          </a:p>
          <a:p>
            <a:pPr lvl="1"/>
            <a:r>
              <a:rPr lang="en-US" dirty="0" smtClean="0"/>
              <a:t>Continue to defend the underlying action</a:t>
            </a:r>
          </a:p>
          <a:p>
            <a:pPr lvl="1"/>
            <a:r>
              <a:rPr lang="en-US" dirty="0" smtClean="0">
                <a:effectLst/>
              </a:rPr>
              <a:t>Decision </a:t>
            </a:r>
            <a:r>
              <a:rPr lang="en-US" dirty="0">
                <a:effectLst/>
              </a:rPr>
              <a:t>to settle </a:t>
            </a:r>
            <a:r>
              <a:rPr lang="en-US" dirty="0" smtClean="0">
                <a:effectLst/>
              </a:rPr>
              <a:t>underlying claim must be reasonable</a:t>
            </a:r>
          </a:p>
          <a:p>
            <a:pPr lvl="1"/>
            <a:r>
              <a:rPr lang="en-US" dirty="0" smtClean="0"/>
              <a:t>Track all expenses following denial, including those incurred during enforcement</a:t>
            </a:r>
          </a:p>
          <a:p>
            <a:pPr lvl="1"/>
            <a:r>
              <a:rPr lang="en-US" dirty="0" smtClean="0"/>
              <a:t>Don’t be afraid to request a reconsideration</a:t>
            </a:r>
          </a:p>
          <a:p>
            <a:r>
              <a:rPr lang="en-US" altLang="en-US" dirty="0" smtClean="0"/>
              <a:t>Options to consider</a:t>
            </a:r>
          </a:p>
          <a:p>
            <a:pPr lvl="1"/>
            <a:r>
              <a:rPr lang="en-US" altLang="en-US" dirty="0"/>
              <a:t>Sharing agreement on verdict or </a:t>
            </a:r>
            <a:r>
              <a:rPr lang="en-US" altLang="en-US" dirty="0" smtClean="0"/>
              <a:t>settlement</a:t>
            </a:r>
          </a:p>
          <a:p>
            <a:pPr lvl="1"/>
            <a:r>
              <a:rPr lang="en-US" altLang="en-US" dirty="0" smtClean="0"/>
              <a:t>Tolling </a:t>
            </a:r>
            <a:r>
              <a:rPr lang="en-US" altLang="en-US" dirty="0"/>
              <a:t>agreement to pursue </a:t>
            </a:r>
            <a:r>
              <a:rPr lang="en-US" altLang="en-US" dirty="0" smtClean="0"/>
              <a:t>indemnity claims</a:t>
            </a:r>
            <a:endParaRPr lang="en-US" altLang="en-US" dirty="0"/>
          </a:p>
          <a:p>
            <a:pPr lvl="1"/>
            <a:r>
              <a:rPr lang="en-US" altLang="en-US" dirty="0"/>
              <a:t>Pay and </a:t>
            </a:r>
            <a:r>
              <a:rPr lang="en-US" altLang="en-US" dirty="0" smtClean="0"/>
              <a:t>fight: </a:t>
            </a:r>
            <a:r>
              <a:rPr lang="en-US" dirty="0" smtClean="0"/>
              <a:t>cross-claim, </a:t>
            </a:r>
            <a:r>
              <a:rPr lang="en-US" dirty="0"/>
              <a:t>third-party complaint, or subsequent lawsuit for breach of </a:t>
            </a:r>
            <a:r>
              <a:rPr lang="en-US" dirty="0" smtClean="0"/>
              <a:t>contract</a:t>
            </a:r>
            <a:endParaRPr lang="en-US" altLang="en-US" dirty="0"/>
          </a:p>
          <a:p>
            <a:pPr lvl="1"/>
            <a:endParaRPr lang="en-US" dirty="0" smtClean="0"/>
          </a:p>
        </p:txBody>
      </p:sp>
    </p:spTree>
    <p:extLst>
      <p:ext uri="{BB962C8B-B14F-4D97-AF65-F5344CB8AC3E}">
        <p14:creationId xmlns:p14="http://schemas.microsoft.com/office/powerpoint/2010/main" val="894150359"/>
      </p:ext>
    </p:extLst>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2066" name="Rectangle 2"/>
          <p:cNvSpPr>
            <a:spLocks noGrp="1" noRot="1" noChangeArrowheads="1"/>
          </p:cNvSpPr>
          <p:nvPr>
            <p:ph type="title"/>
          </p:nvPr>
        </p:nvSpPr>
        <p:spPr/>
        <p:txBody>
          <a:bodyPr/>
          <a:lstStyle/>
          <a:p>
            <a:pPr eaLnBrk="1" hangingPunct="1">
              <a:defRPr/>
            </a:pPr>
            <a:r>
              <a:rPr lang="en-US" dirty="0" smtClean="0"/>
              <a:t>PRACTICE TIPS - INDEMNITY</a:t>
            </a:r>
          </a:p>
        </p:txBody>
      </p:sp>
      <p:sp>
        <p:nvSpPr>
          <p:cNvPr id="472068" name="Rectangle 4"/>
          <p:cNvSpPr>
            <a:spLocks noGrp="1" noChangeArrowheads="1"/>
          </p:cNvSpPr>
          <p:nvPr>
            <p:ph type="body" sz="half" idx="1"/>
          </p:nvPr>
        </p:nvSpPr>
        <p:spPr>
          <a:xfrm>
            <a:off x="457200" y="1744663"/>
            <a:ext cx="8229600" cy="5105400"/>
          </a:xfrm>
        </p:spPr>
        <p:txBody>
          <a:bodyPr/>
          <a:lstStyle/>
          <a:p>
            <a:pPr eaLnBrk="1" hangingPunct="1">
              <a:defRPr/>
            </a:pPr>
            <a:r>
              <a:rPr lang="en-US" sz="3600" dirty="0" smtClean="0"/>
              <a:t>Know the Chosen Law – Make sure it is clear in contract</a:t>
            </a:r>
          </a:p>
          <a:p>
            <a:pPr lvl="1" eaLnBrk="1" hangingPunct="1">
              <a:defRPr/>
            </a:pPr>
            <a:r>
              <a:rPr lang="en-US" sz="3200" dirty="0" smtClean="0"/>
              <a:t>Be aware that contract may be subject to different law in different areas of operation</a:t>
            </a:r>
          </a:p>
          <a:p>
            <a:pPr lvl="1" eaLnBrk="1" hangingPunct="1">
              <a:defRPr/>
            </a:pPr>
            <a:r>
              <a:rPr lang="en-US" sz="3200" dirty="0" smtClean="0"/>
              <a:t>Best to include:</a:t>
            </a:r>
          </a:p>
          <a:p>
            <a:pPr lvl="2" eaLnBrk="1" hangingPunct="1">
              <a:defRPr/>
            </a:pPr>
            <a:r>
              <a:rPr lang="en-US" dirty="0" smtClean="0"/>
              <a:t>Choice of Law</a:t>
            </a:r>
          </a:p>
          <a:p>
            <a:pPr lvl="2" eaLnBrk="1" hangingPunct="1">
              <a:defRPr/>
            </a:pPr>
            <a:r>
              <a:rPr lang="en-US" dirty="0" smtClean="0"/>
              <a:t>Forum for Disputes</a:t>
            </a:r>
          </a:p>
          <a:p>
            <a:pPr lvl="2" eaLnBrk="1" hangingPunct="1">
              <a:defRPr/>
            </a:pPr>
            <a:r>
              <a:rPr lang="en-US" dirty="0" smtClean="0"/>
              <a:t>Possible ADR</a:t>
            </a:r>
          </a:p>
          <a:p>
            <a:pPr eaLnBrk="1" hangingPunct="1">
              <a:defRPr/>
            </a:pPr>
            <a:endParaRPr lang="en-US" sz="2400" dirty="0" smtClean="0"/>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2066" name="Rectangle 2"/>
          <p:cNvSpPr>
            <a:spLocks noGrp="1" noRot="1" noChangeArrowheads="1"/>
          </p:cNvSpPr>
          <p:nvPr>
            <p:ph type="title"/>
          </p:nvPr>
        </p:nvSpPr>
        <p:spPr/>
        <p:txBody>
          <a:bodyPr/>
          <a:lstStyle/>
          <a:p>
            <a:pPr eaLnBrk="1" hangingPunct="1">
              <a:defRPr/>
            </a:pPr>
            <a:r>
              <a:rPr lang="en-US" dirty="0" smtClean="0"/>
              <a:t>PRACTICE TIPS - INDEMNITY</a:t>
            </a:r>
          </a:p>
        </p:txBody>
      </p:sp>
      <p:sp>
        <p:nvSpPr>
          <p:cNvPr id="472068" name="Rectangle 4"/>
          <p:cNvSpPr>
            <a:spLocks noGrp="1" noChangeArrowheads="1"/>
          </p:cNvSpPr>
          <p:nvPr>
            <p:ph type="body" sz="half" idx="1"/>
          </p:nvPr>
        </p:nvSpPr>
        <p:spPr>
          <a:xfrm>
            <a:off x="457200" y="1828800"/>
            <a:ext cx="8229600" cy="4648200"/>
          </a:xfrm>
        </p:spPr>
        <p:txBody>
          <a:bodyPr/>
          <a:lstStyle/>
          <a:p>
            <a:pPr eaLnBrk="1" hangingPunct="1">
              <a:defRPr/>
            </a:pPr>
            <a:r>
              <a:rPr lang="en-US" sz="2800" dirty="0" smtClean="0"/>
              <a:t>Additional insurance provision should be co-extensive with indemnity (unless you are looking for more coverage)</a:t>
            </a:r>
          </a:p>
          <a:p>
            <a:pPr eaLnBrk="1" hangingPunct="1">
              <a:defRPr/>
            </a:pPr>
            <a:r>
              <a:rPr lang="en-US" sz="2800" dirty="0"/>
              <a:t>Maintain organized and up-to-date </a:t>
            </a:r>
            <a:r>
              <a:rPr lang="en-US" sz="2800" dirty="0" smtClean="0"/>
              <a:t>files including</a:t>
            </a:r>
          </a:p>
          <a:p>
            <a:pPr lvl="1" eaLnBrk="1" hangingPunct="1">
              <a:defRPr/>
            </a:pPr>
            <a:r>
              <a:rPr lang="en-US" sz="2400" dirty="0" smtClean="0"/>
              <a:t>Latest executed contract</a:t>
            </a:r>
          </a:p>
          <a:p>
            <a:pPr lvl="1" eaLnBrk="1" hangingPunct="1">
              <a:defRPr/>
            </a:pPr>
            <a:r>
              <a:rPr lang="en-US" sz="2400" dirty="0" smtClean="0"/>
              <a:t>Applicable insurance policies and certificates</a:t>
            </a:r>
          </a:p>
          <a:p>
            <a:pPr lvl="1" eaLnBrk="1" hangingPunct="1">
              <a:defRPr/>
            </a:pPr>
            <a:r>
              <a:rPr lang="en-US" sz="2400" dirty="0" smtClean="0"/>
              <a:t>Tender and acceptance histories – possible “precedents” for later use</a:t>
            </a:r>
          </a:p>
          <a:p>
            <a:r>
              <a:rPr lang="en-US" sz="2800" dirty="0"/>
              <a:t>Watch for “upstream” exposure</a:t>
            </a:r>
          </a:p>
          <a:p>
            <a:pPr lvl="1"/>
            <a:r>
              <a:rPr lang="en-US" altLang="en-US" sz="2400" dirty="0"/>
              <a:t>Circumvent the workers comp exclusion in policy</a:t>
            </a:r>
          </a:p>
          <a:p>
            <a:pPr marL="457200" lvl="1" indent="0" eaLnBrk="1" hangingPunct="1">
              <a:buNone/>
              <a:defRPr/>
            </a:pPr>
            <a:endParaRPr lang="en-US" sz="2400" dirty="0"/>
          </a:p>
          <a:p>
            <a:pPr eaLnBrk="1" hangingPunct="1">
              <a:defRPr/>
            </a:pPr>
            <a:endParaRPr lang="en-US" sz="2800" dirty="0" smtClean="0"/>
          </a:p>
        </p:txBody>
      </p:sp>
    </p:spTree>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Table of Georgia Authorities</a:t>
            </a:r>
            <a:endParaRPr lang="en-US" dirty="0"/>
          </a:p>
        </p:txBody>
      </p:sp>
      <p:sp>
        <p:nvSpPr>
          <p:cNvPr id="7" name="Content Placeholder 6"/>
          <p:cNvSpPr>
            <a:spLocks noGrp="1"/>
          </p:cNvSpPr>
          <p:nvPr>
            <p:ph idx="1"/>
          </p:nvPr>
        </p:nvSpPr>
        <p:spPr>
          <a:xfrm>
            <a:off x="228600" y="1600200"/>
            <a:ext cx="8686800" cy="5257800"/>
          </a:xfrm>
        </p:spPr>
        <p:txBody>
          <a:bodyPr>
            <a:noAutofit/>
          </a:bodyPr>
          <a:lstStyle/>
          <a:p>
            <a:pPr eaLnBrk="1" hangingPunct="1">
              <a:lnSpc>
                <a:spcPct val="80000"/>
              </a:lnSpc>
            </a:pPr>
            <a:r>
              <a:rPr lang="en-US" altLang="en-US" sz="1700" i="1" dirty="0"/>
              <a:t>Delta Air Lines, Inc. v. </a:t>
            </a:r>
            <a:r>
              <a:rPr lang="en-US" altLang="en-US" sz="1700" i="1" dirty="0" err="1"/>
              <a:t>Swissport</a:t>
            </a:r>
            <a:r>
              <a:rPr lang="en-US" altLang="en-US" sz="1700" i="1" dirty="0"/>
              <a:t> United States, Inc., </a:t>
            </a:r>
            <a:r>
              <a:rPr lang="en-US" altLang="en-US" sz="1700" dirty="0"/>
              <a:t>No. 11 Civ. 1544, 2012 U.S. Dist. LEXIS 183622 (S.D. N.Y. Dec. 27, 2012) (pre-tender expenses and interest available in Georgia)</a:t>
            </a:r>
          </a:p>
          <a:p>
            <a:pPr eaLnBrk="1" hangingPunct="1">
              <a:lnSpc>
                <a:spcPct val="80000"/>
              </a:lnSpc>
            </a:pPr>
            <a:r>
              <a:rPr lang="en-US" altLang="en-US" sz="1700" i="1" dirty="0" err="1"/>
              <a:t>JNJ</a:t>
            </a:r>
            <a:r>
              <a:rPr lang="en-US" altLang="en-US" sz="1700" i="1" dirty="0"/>
              <a:t> Found. Specialists, Inc. v. </a:t>
            </a:r>
            <a:r>
              <a:rPr lang="en-US" altLang="en-US" sz="1700" i="1" dirty="0" err="1"/>
              <a:t>D.R</a:t>
            </a:r>
            <a:r>
              <a:rPr lang="en-US" altLang="en-US" sz="1700" i="1" dirty="0"/>
              <a:t>. Horton, Inc.</a:t>
            </a:r>
            <a:r>
              <a:rPr lang="en-US" altLang="en-US" sz="1700" dirty="0"/>
              <a:t>, 311 Ga. App. 269, 279 (2011) (indemnification agreement enforceable when definite and unambiguous) </a:t>
            </a:r>
          </a:p>
          <a:p>
            <a:pPr eaLnBrk="1" hangingPunct="1">
              <a:lnSpc>
                <a:spcPct val="80000"/>
              </a:lnSpc>
            </a:pPr>
            <a:r>
              <a:rPr lang="en-US" altLang="en-US" sz="1700" i="1" dirty="0"/>
              <a:t>Lanier at </a:t>
            </a:r>
            <a:r>
              <a:rPr lang="en-US" altLang="en-US" sz="1700" i="1" dirty="0" err="1"/>
              <a:t>McEver</a:t>
            </a:r>
            <a:r>
              <a:rPr lang="en-US" altLang="en-US" sz="1700" i="1" dirty="0"/>
              <a:t>, LP v. Planners &amp; </a:t>
            </a:r>
            <a:r>
              <a:rPr lang="en-US" altLang="en-US" sz="1700" i="1" dirty="0" err="1"/>
              <a:t>Eng’rs</a:t>
            </a:r>
            <a:r>
              <a:rPr lang="en-US" altLang="en-US" sz="1700" i="1" dirty="0"/>
              <a:t> Collaborative, Inc.</a:t>
            </a:r>
            <a:r>
              <a:rPr lang="en-US" altLang="en-US" sz="1700" dirty="0"/>
              <a:t>, 284 Ga. App. 204 (2007) (allowing recovery of enforcement expenses)</a:t>
            </a:r>
          </a:p>
          <a:p>
            <a:pPr eaLnBrk="1" hangingPunct="1">
              <a:lnSpc>
                <a:spcPct val="80000"/>
              </a:lnSpc>
            </a:pPr>
            <a:r>
              <a:rPr lang="en-US" altLang="en-US" sz="1700" i="1" dirty="0" err="1"/>
              <a:t>SRG</a:t>
            </a:r>
            <a:r>
              <a:rPr lang="en-US" altLang="en-US" sz="1700" i="1" dirty="0"/>
              <a:t> Consulting, Inc. v. Eagle Hospital Physicians, LLC</a:t>
            </a:r>
            <a:r>
              <a:rPr lang="en-US" altLang="en-US" sz="1700" dirty="0"/>
              <a:t>, 282 Ga. App. 842 (2006) (question of law)</a:t>
            </a:r>
          </a:p>
          <a:p>
            <a:pPr eaLnBrk="1" hangingPunct="1">
              <a:lnSpc>
                <a:spcPct val="80000"/>
              </a:lnSpc>
            </a:pPr>
            <a:r>
              <a:rPr lang="en-US" altLang="en-US" sz="1700" i="1" dirty="0"/>
              <a:t>Serv. </a:t>
            </a:r>
            <a:r>
              <a:rPr lang="en-US" altLang="en-US" sz="1700" i="1" dirty="0" err="1"/>
              <a:t>Merch</a:t>
            </a:r>
            <a:r>
              <a:rPr lang="en-US" altLang="en-US" sz="1700" i="1" dirty="0"/>
              <a:t>. Co. v. Hunter Fan Co.</a:t>
            </a:r>
            <a:r>
              <a:rPr lang="en-US" altLang="en-US" sz="1700" dirty="0"/>
              <a:t>, 274 Ga. App. 290 (2005) (“contract of indemnification must be construed strictly against the indemnitee”) </a:t>
            </a:r>
          </a:p>
          <a:p>
            <a:pPr eaLnBrk="1" hangingPunct="1">
              <a:lnSpc>
                <a:spcPct val="80000"/>
              </a:lnSpc>
            </a:pPr>
            <a:r>
              <a:rPr lang="en-US" altLang="en-US" sz="1700" i="1" dirty="0"/>
              <a:t>Park Pride v. City of Atlanta</a:t>
            </a:r>
            <a:r>
              <a:rPr lang="en-US" altLang="en-US" sz="1700" dirty="0"/>
              <a:t>, 246 Ga. App. 689, 689 (2000) (broad form must be stated “expressly, plainly, clearly and unequivocally”)</a:t>
            </a:r>
          </a:p>
          <a:p>
            <a:pPr eaLnBrk="1" hangingPunct="1">
              <a:lnSpc>
                <a:spcPct val="80000"/>
              </a:lnSpc>
            </a:pPr>
            <a:r>
              <a:rPr lang="en-US" altLang="en-US" sz="1700" i="1" dirty="0"/>
              <a:t>Myers v. Texaco Ref. &amp; Mktg.</a:t>
            </a:r>
            <a:r>
              <a:rPr lang="en-US" altLang="en-US" sz="1700" dirty="0"/>
              <a:t>, 205 Ga. App. 292, 298 (1992) (court will “scrutinize the contract closely [regarding] an intent to indemnify the indemnitee against his own negligence”)  </a:t>
            </a:r>
          </a:p>
          <a:p>
            <a:pPr eaLnBrk="1" hangingPunct="1">
              <a:lnSpc>
                <a:spcPct val="80000"/>
              </a:lnSpc>
            </a:pPr>
            <a:r>
              <a:rPr lang="en-US" altLang="en-US" sz="1700" i="1" dirty="0" err="1"/>
              <a:t>Kemira</a:t>
            </a:r>
            <a:r>
              <a:rPr lang="en-US" altLang="en-US" sz="1700" i="1" dirty="0"/>
              <a:t>, Inc. v. A-C Compressor Corp.</a:t>
            </a:r>
            <a:r>
              <a:rPr lang="en-US" altLang="en-US" sz="1700" dirty="0"/>
              <a:t>, 755 F. Supp. 1059 (S.D. Ga. 1991) (strict construction) </a:t>
            </a:r>
          </a:p>
          <a:p>
            <a:pPr eaLnBrk="1" hangingPunct="1">
              <a:lnSpc>
                <a:spcPct val="80000"/>
              </a:lnSpc>
            </a:pPr>
            <a:r>
              <a:rPr lang="en-US" altLang="en-US" sz="1700" i="1" dirty="0"/>
              <a:t>Eastern Air Lines, Inc. v. </a:t>
            </a:r>
            <a:r>
              <a:rPr lang="en-US" altLang="en-US" sz="1700" i="1" dirty="0" err="1"/>
              <a:t>C.R.A</a:t>
            </a:r>
            <a:r>
              <a:rPr lang="en-US" altLang="en-US" sz="1700" i="1" dirty="0"/>
              <a:t>. Transportation Co., Inc.</a:t>
            </a:r>
            <a:r>
              <a:rPr lang="en-US" altLang="en-US" sz="1700" dirty="0"/>
              <a:t>, 167 Ga. App. 16 (1983) (example of plain and unambiguous broad form agreement)</a:t>
            </a:r>
          </a:p>
          <a:p>
            <a:pPr eaLnBrk="1" hangingPunct="1">
              <a:lnSpc>
                <a:spcPct val="80000"/>
              </a:lnSpc>
            </a:pPr>
            <a:r>
              <a:rPr lang="en-US" altLang="en-US" sz="1700" i="1" dirty="0"/>
              <a:t>Delta Air Lines, Inc. v. McDonnell Douglas Corp</a:t>
            </a:r>
            <a:r>
              <a:rPr lang="en-US" altLang="en-US" sz="1700" dirty="0"/>
              <a:t>, 350 F. Supp. 738 (N.D. Ga. 1972) </a:t>
            </a:r>
            <a:r>
              <a:rPr lang="en-US" altLang="en-US" sz="1700" i="1" dirty="0" err="1"/>
              <a:t>aff’d</a:t>
            </a:r>
            <a:r>
              <a:rPr lang="en-US" altLang="en-US" sz="1700" dirty="0"/>
              <a:t> 503 F.2d 239 (5th Cir. 1974) (liability disclaimers not against public policy)</a:t>
            </a:r>
          </a:p>
          <a:p>
            <a:pPr eaLnBrk="1" hangingPunct="1">
              <a:lnSpc>
                <a:spcPct val="80000"/>
              </a:lnSpc>
            </a:pPr>
            <a:r>
              <a:rPr lang="en-US" altLang="en-US" sz="1700" i="1" dirty="0"/>
              <a:t>Andrews Motors Co. v. Clement</a:t>
            </a:r>
            <a:r>
              <a:rPr lang="en-US" altLang="en-US" sz="1700" dirty="0"/>
              <a:t>, 127 Ga. App. 745 (1972) (liability disclaimers not against public policy) </a:t>
            </a:r>
          </a:p>
          <a:p>
            <a:pPr eaLnBrk="1" hangingPunct="1">
              <a:lnSpc>
                <a:spcPct val="80000"/>
              </a:lnSpc>
            </a:pPr>
            <a:r>
              <a:rPr lang="en-US" altLang="en-US" sz="1700" i="1" dirty="0"/>
              <a:t>Batson-Cook Co. v. Georgia Marble Setting Co.</a:t>
            </a:r>
            <a:r>
              <a:rPr lang="en-US" altLang="en-US" sz="1700" dirty="0"/>
              <a:t>, 112 Ga. App. 226 (1965) (clear intent for broad form) </a:t>
            </a:r>
          </a:p>
        </p:txBody>
      </p:sp>
    </p:spTree>
    <p:extLst>
      <p:ext uri="{BB962C8B-B14F-4D97-AF65-F5344CB8AC3E}">
        <p14:creationId xmlns:p14="http://schemas.microsoft.com/office/powerpoint/2010/main" val="1534724859"/>
      </p:ext>
    </p:extLst>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0738" name="Rectangle 2"/>
          <p:cNvSpPr>
            <a:spLocks noGrp="1" noRot="1" noChangeArrowheads="1"/>
          </p:cNvSpPr>
          <p:nvPr>
            <p:ph type="title"/>
          </p:nvPr>
        </p:nvSpPr>
        <p:spPr/>
        <p:txBody>
          <a:bodyPr/>
          <a:lstStyle/>
          <a:p>
            <a:pPr eaLnBrk="1" hangingPunct="1">
              <a:defRPr/>
            </a:pPr>
            <a:r>
              <a:rPr lang="en-US" dirty="0" smtClean="0"/>
              <a:t>QUESTIONS</a:t>
            </a:r>
          </a:p>
        </p:txBody>
      </p:sp>
      <p:pic>
        <p:nvPicPr>
          <p:cNvPr id="25603" name="Picture 9" descr="MCj03917520000[1]"/>
          <p:cNvPicPr>
            <a:picLocks noGrp="1" noChangeAspect="1" noChangeArrowheads="1"/>
          </p:cNvPicPr>
          <p:nvPr>
            <p:ph sz="half" idx="1"/>
          </p:nvPr>
        </p:nvPicPr>
        <p:blipFill>
          <a:blip r:embed="rId3" cstate="print"/>
          <a:srcRect/>
          <a:stretch>
            <a:fillRect/>
          </a:stretch>
        </p:blipFill>
        <p:spPr>
          <a:xfrm>
            <a:off x="3068638" y="2514600"/>
            <a:ext cx="3005137" cy="2997200"/>
          </a:xfrm>
          <a:noFill/>
        </p:spPr>
      </p:pic>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Shifting gears to…Apportionment</a:t>
            </a:r>
            <a:endParaRPr lang="en-US" dirty="0"/>
          </a:p>
        </p:txBody>
      </p:sp>
      <p:sp>
        <p:nvSpPr>
          <p:cNvPr id="7" name="Content Placeholder 6"/>
          <p:cNvSpPr>
            <a:spLocks noGrp="1"/>
          </p:cNvSpPr>
          <p:nvPr>
            <p:ph idx="1"/>
          </p:nvPr>
        </p:nvSpPr>
        <p:spPr/>
        <p:txBody>
          <a:bodyPr/>
          <a:lstStyle/>
          <a:p>
            <a:r>
              <a:rPr lang="en-US" altLang="en-US" dirty="0"/>
              <a:t>Tackling the tug-of-war between pilot error, maintenance, and mechanical defects</a:t>
            </a:r>
          </a:p>
          <a:p>
            <a:endParaRPr lang="en-US" dirty="0"/>
          </a:p>
        </p:txBody>
      </p:sp>
      <p:pic>
        <p:nvPicPr>
          <p:cNvPr id="9" name="Picture 2"/>
          <p:cNvPicPr>
            <a:picLocks noGrp="1" noChangeAspect="1"/>
          </p:cNvPicPr>
          <p:nvPr>
            <p:ph sz="half" idx="4294967295"/>
          </p:nvPr>
        </p:nvPicPr>
        <p:blipFill>
          <a:blip r:embed="rId2">
            <a:extLst>
              <a:ext uri="{28A0092B-C50C-407E-A947-70E740481C1C}">
                <a14:useLocalDpi xmlns:a14="http://schemas.microsoft.com/office/drawing/2010/main" val="0"/>
              </a:ext>
            </a:extLst>
          </a:blip>
          <a:srcRect t="13380"/>
          <a:stretch>
            <a:fillRect/>
          </a:stretch>
        </p:blipFill>
        <p:spPr bwMode="auto">
          <a:xfrm>
            <a:off x="2133600" y="2971800"/>
            <a:ext cx="4876800" cy="270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70919479"/>
      </p:ext>
    </p:extLst>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Apportionment cont.</a:t>
            </a:r>
            <a:endParaRPr lang="en-US" dirty="0"/>
          </a:p>
        </p:txBody>
      </p:sp>
      <p:sp>
        <p:nvSpPr>
          <p:cNvPr id="3" name="Content Placeholder 2"/>
          <p:cNvSpPr>
            <a:spLocks noGrp="1"/>
          </p:cNvSpPr>
          <p:nvPr>
            <p:ph idx="1"/>
          </p:nvPr>
        </p:nvSpPr>
        <p:spPr/>
        <p:txBody>
          <a:bodyPr/>
          <a:lstStyle/>
          <a:p>
            <a:pPr eaLnBrk="1" hangingPunct="1"/>
            <a:r>
              <a:rPr lang="en-US" altLang="en-US" dirty="0"/>
              <a:t>N</a:t>
            </a:r>
            <a:r>
              <a:rPr lang="en-US" altLang="en-US" dirty="0" smtClean="0"/>
              <a:t>egligence</a:t>
            </a:r>
            <a:r>
              <a:rPr lang="en-US" altLang="en-US" dirty="0"/>
              <a:t>: Depends on the state</a:t>
            </a:r>
          </a:p>
          <a:p>
            <a:pPr lvl="1" eaLnBrk="1" hangingPunct="1"/>
            <a:r>
              <a:rPr lang="en-US" altLang="en-US" dirty="0"/>
              <a:t>Pure Joint &amp; Several Liability – 8 States</a:t>
            </a:r>
          </a:p>
          <a:p>
            <a:pPr lvl="1" eaLnBrk="1" hangingPunct="1"/>
            <a:r>
              <a:rPr lang="en-US" altLang="en-US" dirty="0"/>
              <a:t>Pure Several Liability – 8 States </a:t>
            </a:r>
          </a:p>
          <a:p>
            <a:pPr lvl="1" eaLnBrk="1" hangingPunct="1"/>
            <a:r>
              <a:rPr lang="en-US" altLang="en-US" dirty="0"/>
              <a:t>Variable Liability – 28 States</a:t>
            </a:r>
          </a:p>
          <a:p>
            <a:pPr lvl="1" eaLnBrk="1" hangingPunct="1"/>
            <a:r>
              <a:rPr lang="en-US" altLang="en-US" dirty="0"/>
              <a:t>Hybrid and Variable Liability – 6 </a:t>
            </a:r>
            <a:r>
              <a:rPr lang="en-US" altLang="en-US" dirty="0" smtClean="0"/>
              <a:t>States</a:t>
            </a:r>
          </a:p>
          <a:p>
            <a:pPr eaLnBrk="1" hangingPunct="1"/>
            <a:r>
              <a:rPr lang="en-US" altLang="en-US" dirty="0" smtClean="0"/>
              <a:t>Ensure </a:t>
            </a:r>
            <a:r>
              <a:rPr lang="en-US" altLang="en-US" dirty="0"/>
              <a:t>that the “deep pocket dilemma” doesn’t harm your </a:t>
            </a:r>
            <a:r>
              <a:rPr lang="en-US" altLang="en-US" dirty="0" smtClean="0"/>
              <a:t>client</a:t>
            </a:r>
            <a:endParaRPr lang="en-US" altLang="en-US" dirty="0"/>
          </a:p>
          <a:p>
            <a:endParaRPr lang="en-US" dirty="0"/>
          </a:p>
        </p:txBody>
      </p:sp>
      <p:pic>
        <p:nvPicPr>
          <p:cNvPr id="4" name="Picture 2"/>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324600" y="4876800"/>
            <a:ext cx="1561465" cy="1706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44824974"/>
      </p:ext>
    </p:extLst>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closer look at Georgia</a:t>
            </a:r>
            <a:endParaRPr lang="en-US" dirty="0"/>
          </a:p>
        </p:txBody>
      </p:sp>
      <p:sp>
        <p:nvSpPr>
          <p:cNvPr id="3" name="Content Placeholder 2"/>
          <p:cNvSpPr>
            <a:spLocks noGrp="1"/>
          </p:cNvSpPr>
          <p:nvPr>
            <p:ph idx="1"/>
          </p:nvPr>
        </p:nvSpPr>
        <p:spPr/>
        <p:txBody>
          <a:bodyPr/>
          <a:lstStyle/>
          <a:p>
            <a:r>
              <a:rPr lang="en-US" dirty="0">
                <a:effectLst/>
              </a:rPr>
              <a:t>2005 Tort Reform </a:t>
            </a:r>
            <a:r>
              <a:rPr lang="en-US" dirty="0" smtClean="0">
                <a:effectLst/>
              </a:rPr>
              <a:t>Act replaced </a:t>
            </a:r>
            <a:r>
              <a:rPr lang="en-US" dirty="0">
                <a:effectLst/>
              </a:rPr>
              <a:t>joint and several liability with apportionment of damages by percentage of </a:t>
            </a:r>
            <a:r>
              <a:rPr lang="en-US" dirty="0" smtClean="0">
                <a:effectLst/>
              </a:rPr>
              <a:t>liability</a:t>
            </a:r>
          </a:p>
          <a:p>
            <a:r>
              <a:rPr lang="en-US" dirty="0" smtClean="0">
                <a:effectLst/>
              </a:rPr>
              <a:t>“in </a:t>
            </a:r>
            <a:r>
              <a:rPr lang="en-US" dirty="0">
                <a:effectLst/>
              </a:rPr>
              <a:t>assessing percentages of fault, the trier of fact shall consider the fault of all persons or entities who contributed to the alleged injury or damages, regardless of whether the person or entity was, or could have been, named as a party to the suit</a:t>
            </a:r>
            <a:r>
              <a:rPr lang="en-US" dirty="0" smtClean="0">
                <a:effectLst/>
              </a:rPr>
              <a:t>.” </a:t>
            </a:r>
            <a:r>
              <a:rPr lang="en-US" dirty="0" err="1">
                <a:effectLst/>
              </a:rPr>
              <a:t>O.C.G.A</a:t>
            </a:r>
            <a:r>
              <a:rPr lang="en-US" dirty="0">
                <a:effectLst/>
              </a:rPr>
              <a:t>. § 51-12-33(c</a:t>
            </a:r>
            <a:r>
              <a:rPr lang="en-US" dirty="0" smtClean="0">
                <a:effectLst/>
              </a:rPr>
              <a:t>). </a:t>
            </a:r>
            <a:endParaRPr lang="en-US" dirty="0">
              <a:effectLst/>
            </a:endParaRPr>
          </a:p>
          <a:p>
            <a:endParaRPr lang="en-US" dirty="0"/>
          </a:p>
        </p:txBody>
      </p:sp>
    </p:spTree>
    <p:extLst>
      <p:ext uri="{BB962C8B-B14F-4D97-AF65-F5344CB8AC3E}">
        <p14:creationId xmlns:p14="http://schemas.microsoft.com/office/powerpoint/2010/main" val="1318508309"/>
      </p:ext>
    </p:extLst>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Georgia cont.</a:t>
            </a:r>
            <a:endParaRPr lang="en-US" dirty="0"/>
          </a:p>
        </p:txBody>
      </p:sp>
      <p:sp>
        <p:nvSpPr>
          <p:cNvPr id="3" name="Content Placeholder 2"/>
          <p:cNvSpPr>
            <a:spLocks noGrp="1"/>
          </p:cNvSpPr>
          <p:nvPr>
            <p:ph idx="1"/>
          </p:nvPr>
        </p:nvSpPr>
        <p:spPr/>
        <p:txBody>
          <a:bodyPr/>
          <a:lstStyle/>
          <a:p>
            <a:r>
              <a:rPr lang="en-US" dirty="0" smtClean="0">
                <a:effectLst/>
              </a:rPr>
              <a:t>If damages are actually apportioned </a:t>
            </a:r>
            <a:r>
              <a:rPr lang="en-US" dirty="0">
                <a:effectLst/>
              </a:rPr>
              <a:t>by the </a:t>
            </a:r>
            <a:r>
              <a:rPr lang="en-US" dirty="0" smtClean="0">
                <a:effectLst/>
              </a:rPr>
              <a:t>jury, there is no right of contribution. </a:t>
            </a:r>
            <a:r>
              <a:rPr lang="en-US" dirty="0" err="1" smtClean="0">
                <a:effectLst/>
              </a:rPr>
              <a:t>O.C.G.A</a:t>
            </a:r>
            <a:r>
              <a:rPr lang="en-US" dirty="0">
                <a:effectLst/>
              </a:rPr>
              <a:t>. § 51-12-33(b</a:t>
            </a:r>
            <a:r>
              <a:rPr lang="en-US" dirty="0" smtClean="0">
                <a:effectLst/>
              </a:rPr>
              <a:t>).</a:t>
            </a:r>
          </a:p>
          <a:p>
            <a:pPr lvl="1"/>
            <a:r>
              <a:rPr lang="en-US" dirty="0" smtClean="0">
                <a:effectLst/>
              </a:rPr>
              <a:t>BUT most cases settle before reaching a jury…</a:t>
            </a:r>
          </a:p>
          <a:p>
            <a:r>
              <a:rPr lang="en-US" smtClean="0">
                <a:effectLst/>
              </a:rPr>
              <a:t>And “the</a:t>
            </a:r>
            <a:r>
              <a:rPr lang="en-US" dirty="0" smtClean="0">
                <a:effectLst/>
              </a:rPr>
              <a:t> </a:t>
            </a:r>
            <a:r>
              <a:rPr lang="en-US" dirty="0">
                <a:effectLst/>
              </a:rPr>
              <a:t>right of </a:t>
            </a:r>
            <a:r>
              <a:rPr lang="en-US" u="sng" dirty="0">
                <a:effectLst/>
              </a:rPr>
              <a:t>indemnity</a:t>
            </a:r>
            <a:r>
              <a:rPr lang="en-US" dirty="0">
                <a:effectLst/>
              </a:rPr>
              <a:t>, express or implied, </a:t>
            </a:r>
            <a:r>
              <a:rPr lang="en-US" dirty="0" smtClean="0">
                <a:effectLst/>
              </a:rPr>
              <a:t>…shall </a:t>
            </a:r>
            <a:r>
              <a:rPr lang="en-US" dirty="0">
                <a:effectLst/>
              </a:rPr>
              <a:t>continue unabated and shall not be lost or prejudiced by compromise and settlement of a </a:t>
            </a:r>
            <a:r>
              <a:rPr lang="en-US" dirty="0" smtClean="0">
                <a:effectLst/>
              </a:rPr>
              <a:t>claim.” </a:t>
            </a:r>
            <a:r>
              <a:rPr lang="en-US" dirty="0" err="1">
                <a:effectLst/>
              </a:rPr>
              <a:t>O.C.G.A</a:t>
            </a:r>
            <a:r>
              <a:rPr lang="en-US" dirty="0">
                <a:effectLst/>
              </a:rPr>
              <a:t>. § </a:t>
            </a:r>
            <a:r>
              <a:rPr lang="en-US" dirty="0" smtClean="0">
                <a:effectLst/>
              </a:rPr>
              <a:t>51-12-32(b).</a:t>
            </a:r>
            <a:endParaRPr lang="en-US" dirty="0">
              <a:effectLst/>
            </a:endParaRPr>
          </a:p>
        </p:txBody>
      </p:sp>
    </p:spTree>
    <p:extLst>
      <p:ext uri="{BB962C8B-B14F-4D97-AF65-F5344CB8AC3E}">
        <p14:creationId xmlns:p14="http://schemas.microsoft.com/office/powerpoint/2010/main" val="500121881"/>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Contractual Indemnity</a:t>
            </a:r>
            <a:endParaRPr lang="en-US" dirty="0"/>
          </a:p>
        </p:txBody>
      </p:sp>
      <p:sp>
        <p:nvSpPr>
          <p:cNvPr id="3" name="Content Placeholder 2"/>
          <p:cNvSpPr>
            <a:spLocks noGrp="1"/>
          </p:cNvSpPr>
          <p:nvPr>
            <p:ph idx="1"/>
          </p:nvPr>
        </p:nvSpPr>
        <p:spPr/>
        <p:txBody>
          <a:bodyPr/>
          <a:lstStyle/>
          <a:p>
            <a:r>
              <a:rPr lang="en-US" dirty="0" smtClean="0"/>
              <a:t>Is there an agreement?</a:t>
            </a:r>
          </a:p>
          <a:p>
            <a:pPr lvl="1"/>
            <a:r>
              <a:rPr lang="en-US" dirty="0" smtClean="0"/>
              <a:t>Signed</a:t>
            </a:r>
          </a:p>
          <a:p>
            <a:pPr lvl="1" eaLnBrk="1" hangingPunct="1"/>
            <a:r>
              <a:rPr lang="en-US" altLang="en-US" dirty="0"/>
              <a:t>In Effect – not </a:t>
            </a:r>
            <a:r>
              <a:rPr lang="en-US" altLang="en-US" dirty="0" smtClean="0"/>
              <a:t>expired</a:t>
            </a:r>
            <a:endParaRPr lang="en-US" altLang="en-US" dirty="0"/>
          </a:p>
          <a:p>
            <a:pPr lvl="1" eaLnBrk="1" hangingPunct="1"/>
            <a:r>
              <a:rPr lang="en-US" altLang="en-US" dirty="0"/>
              <a:t>Between correct </a:t>
            </a:r>
            <a:r>
              <a:rPr lang="en-US" altLang="en-US" dirty="0" smtClean="0"/>
              <a:t>parties</a:t>
            </a:r>
            <a:endParaRPr lang="en-US" altLang="en-US" dirty="0"/>
          </a:p>
          <a:p>
            <a:pPr lvl="1" eaLnBrk="1" hangingPunct="1"/>
            <a:r>
              <a:rPr lang="en-US" altLang="en-US" dirty="0"/>
              <a:t>Superseded by another </a:t>
            </a:r>
            <a:r>
              <a:rPr lang="en-US" altLang="en-US" dirty="0" smtClean="0"/>
              <a:t>agreement</a:t>
            </a:r>
            <a:endParaRPr lang="en-US" altLang="en-US" dirty="0"/>
          </a:p>
          <a:p>
            <a:pPr lvl="1" eaLnBrk="1" hangingPunct="1"/>
            <a:r>
              <a:rPr lang="en-US" altLang="en-US" dirty="0"/>
              <a:t>Notice </a:t>
            </a:r>
            <a:r>
              <a:rPr lang="en-US" altLang="en-US" dirty="0" smtClean="0"/>
              <a:t>provision</a:t>
            </a:r>
            <a:endParaRPr lang="en-US" altLang="en-US" dirty="0"/>
          </a:p>
          <a:p>
            <a:pPr lvl="1" eaLnBrk="1" hangingPunct="1"/>
            <a:r>
              <a:rPr lang="en-US" altLang="en-US" dirty="0"/>
              <a:t>Voided: release, bankruptcy, etc.</a:t>
            </a:r>
            <a:endParaRPr lang="en-US" dirty="0"/>
          </a:p>
        </p:txBody>
      </p:sp>
    </p:spTree>
    <p:extLst>
      <p:ext uri="{BB962C8B-B14F-4D97-AF65-F5344CB8AC3E}">
        <p14:creationId xmlns:p14="http://schemas.microsoft.com/office/powerpoint/2010/main" val="1180619983"/>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Indemnity Agreements</a:t>
            </a:r>
            <a:endParaRPr lang="en-US" dirty="0"/>
          </a:p>
        </p:txBody>
      </p:sp>
      <p:sp>
        <p:nvSpPr>
          <p:cNvPr id="3" name="Content Placeholder 2"/>
          <p:cNvSpPr>
            <a:spLocks noGrp="1"/>
          </p:cNvSpPr>
          <p:nvPr>
            <p:ph idx="1"/>
          </p:nvPr>
        </p:nvSpPr>
        <p:spPr/>
        <p:txBody>
          <a:bodyPr/>
          <a:lstStyle/>
          <a:p>
            <a:pPr eaLnBrk="1" hangingPunct="1"/>
            <a:r>
              <a:rPr lang="en-US" altLang="en-US" dirty="0"/>
              <a:t>Narrow form: only covers the </a:t>
            </a:r>
            <a:r>
              <a:rPr lang="en-US" altLang="en-US" dirty="0" err="1"/>
              <a:t>indemnitor’s</a:t>
            </a:r>
            <a:r>
              <a:rPr lang="en-US" altLang="en-US" dirty="0"/>
              <a:t> </a:t>
            </a:r>
            <a:r>
              <a:rPr lang="en-US" altLang="en-US" dirty="0" smtClean="0"/>
              <a:t>negligence</a:t>
            </a:r>
          </a:p>
          <a:p>
            <a:pPr eaLnBrk="1" hangingPunct="1"/>
            <a:r>
              <a:rPr lang="en-US" altLang="en-US" dirty="0"/>
              <a:t>Intermediate form: covers indemnitee’s passive negligence and </a:t>
            </a:r>
            <a:r>
              <a:rPr lang="en-US" altLang="en-US" dirty="0" err="1"/>
              <a:t>indemnitor’s</a:t>
            </a:r>
            <a:r>
              <a:rPr lang="en-US" altLang="en-US" dirty="0"/>
              <a:t> negligence</a:t>
            </a:r>
          </a:p>
          <a:p>
            <a:pPr eaLnBrk="1" hangingPunct="1"/>
            <a:r>
              <a:rPr lang="en-US" altLang="en-US" sz="2800" dirty="0"/>
              <a:t>Broad form: covers </a:t>
            </a:r>
            <a:r>
              <a:rPr lang="en-US" altLang="en-US" sz="2800" dirty="0" err="1"/>
              <a:t>indemnitor’s</a:t>
            </a:r>
            <a:r>
              <a:rPr lang="en-US" altLang="en-US" sz="2800" dirty="0"/>
              <a:t> negligence and even the indemnitee’s own negligence</a:t>
            </a:r>
          </a:p>
          <a:p>
            <a:pPr lvl="1" eaLnBrk="1" hangingPunct="1"/>
            <a:r>
              <a:rPr lang="en-US" altLang="en-US" dirty="0" smtClean="0"/>
              <a:t>Majority view: cannot </a:t>
            </a:r>
            <a:r>
              <a:rPr lang="en-US" altLang="en-US" dirty="0"/>
              <a:t>cover gross negligence or intentional misconduct</a:t>
            </a:r>
          </a:p>
          <a:p>
            <a:pPr eaLnBrk="1" hangingPunct="1"/>
            <a:endParaRPr lang="en-US" altLang="en-US" dirty="0"/>
          </a:p>
        </p:txBody>
      </p:sp>
    </p:spTree>
    <p:extLst>
      <p:ext uri="{BB962C8B-B14F-4D97-AF65-F5344CB8AC3E}">
        <p14:creationId xmlns:p14="http://schemas.microsoft.com/office/powerpoint/2010/main" val="1011493865"/>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And Common Exceptions</a:t>
            </a:r>
            <a:endParaRPr lang="en-US" dirty="0"/>
          </a:p>
        </p:txBody>
      </p:sp>
      <p:sp>
        <p:nvSpPr>
          <p:cNvPr id="3" name="Content Placeholder 2"/>
          <p:cNvSpPr>
            <a:spLocks noGrp="1"/>
          </p:cNvSpPr>
          <p:nvPr>
            <p:ph idx="1"/>
          </p:nvPr>
        </p:nvSpPr>
        <p:spPr/>
        <p:txBody>
          <a:bodyPr/>
          <a:lstStyle/>
          <a:p>
            <a:pPr>
              <a:defRPr/>
            </a:pPr>
            <a:r>
              <a:rPr lang="en-US" dirty="0" smtClean="0"/>
              <a:t>The foregoing indemnity shall not apply in the event of injuries or damage to property caused by the reckless or wilful misconduct of the Airline or its agents and employees</a:t>
            </a:r>
          </a:p>
          <a:p>
            <a:pPr marL="0" indent="0" algn="ctr">
              <a:buFont typeface="Wingdings" pitchFamily="2" charset="2"/>
              <a:buNone/>
              <a:defRPr/>
            </a:pPr>
            <a:r>
              <a:rPr lang="en-US" dirty="0" smtClean="0"/>
              <a:t>AND/OR</a:t>
            </a:r>
          </a:p>
          <a:p>
            <a:pPr>
              <a:defRPr/>
            </a:pPr>
            <a:r>
              <a:rPr lang="en-US" dirty="0" smtClean="0"/>
              <a:t>The foregoing indemnity shall not apply in the event of injuries or damage to property caused by the sole negligence of the Airline or its agents and employees</a:t>
            </a:r>
          </a:p>
          <a:p>
            <a:pPr>
              <a:defRPr/>
            </a:pPr>
            <a:endParaRPr lang="en-US" dirty="0" smtClean="0"/>
          </a:p>
          <a:p>
            <a:pPr>
              <a:defRPr/>
            </a:pPr>
            <a:endParaRPr lang="en-US"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lstStyle/>
          <a:p>
            <a:r>
              <a:rPr lang="en-US" altLang="en-US" dirty="0"/>
              <a:t>Example 1 - </a:t>
            </a:r>
            <a:r>
              <a:rPr lang="en-US" altLang="en-US" dirty="0" err="1"/>
              <a:t>FBO</a:t>
            </a:r>
            <a:endParaRPr lang="en-US" dirty="0"/>
          </a:p>
        </p:txBody>
      </p:sp>
      <p:sp>
        <p:nvSpPr>
          <p:cNvPr id="3" name="Content Placeholder 2"/>
          <p:cNvSpPr>
            <a:spLocks noGrp="1"/>
          </p:cNvSpPr>
          <p:nvPr>
            <p:ph idx="1"/>
          </p:nvPr>
        </p:nvSpPr>
        <p:spPr>
          <a:xfrm>
            <a:off x="457200" y="1295400"/>
            <a:ext cx="8229600" cy="5105400"/>
          </a:xfrm>
        </p:spPr>
        <p:txBody>
          <a:bodyPr/>
          <a:lstStyle/>
          <a:p>
            <a:pPr marL="0" indent="0">
              <a:buNone/>
            </a:pPr>
            <a:r>
              <a:rPr lang="en-US" altLang="en-US" sz="3100" dirty="0"/>
              <a:t>“</a:t>
            </a:r>
            <a:r>
              <a:rPr lang="en-US" altLang="en-US" sz="3100" dirty="0" err="1"/>
              <a:t>FBO</a:t>
            </a:r>
            <a:r>
              <a:rPr lang="en-US" altLang="en-US" sz="3100" dirty="0"/>
              <a:t> shall </a:t>
            </a:r>
            <a:r>
              <a:rPr lang="en-US" altLang="en-US" sz="3100" b="1" dirty="0"/>
              <a:t>indemnify, defend</a:t>
            </a:r>
            <a:r>
              <a:rPr lang="en-US" altLang="en-US" sz="3100" dirty="0"/>
              <a:t>, and save harmless </a:t>
            </a:r>
            <a:r>
              <a:rPr lang="en-US" altLang="en-US" sz="3100" b="1" dirty="0"/>
              <a:t>owner</a:t>
            </a:r>
            <a:r>
              <a:rPr lang="en-US" altLang="en-US" sz="3100" dirty="0"/>
              <a:t>, and owner’s officers, agents, employees, directors, successors and assigns, from and </a:t>
            </a:r>
            <a:r>
              <a:rPr lang="en-US" altLang="en-US" sz="3100" b="1" dirty="0"/>
              <a:t>against</a:t>
            </a:r>
            <a:r>
              <a:rPr lang="en-US" altLang="en-US" sz="3100" dirty="0"/>
              <a:t> </a:t>
            </a:r>
            <a:r>
              <a:rPr lang="en-US" altLang="en-US" sz="3100" b="1" dirty="0"/>
              <a:t>any and all loss</a:t>
            </a:r>
            <a:r>
              <a:rPr lang="en-US" altLang="en-US" sz="3100" dirty="0"/>
              <a:t>, claims, demands, costs, expenses of every nature, including reasonable attorney’s fees (including fees to enforce this clause) arising directly or indirectly from or in connection with the use and operation of the aircraft by </a:t>
            </a:r>
            <a:r>
              <a:rPr lang="en-US" altLang="en-US" sz="3100" dirty="0" err="1"/>
              <a:t>FBO</a:t>
            </a:r>
            <a:r>
              <a:rPr lang="en-US" altLang="en-US" sz="3100" dirty="0"/>
              <a:t>, </a:t>
            </a:r>
            <a:r>
              <a:rPr lang="en-US" altLang="en-US" sz="3100" b="1" dirty="0"/>
              <a:t>except</a:t>
            </a:r>
            <a:r>
              <a:rPr lang="en-US" altLang="en-US" sz="3100" dirty="0"/>
              <a:t> when any such claims arise from the </a:t>
            </a:r>
            <a:r>
              <a:rPr lang="en-US" altLang="en-US" sz="3100" b="1" dirty="0"/>
              <a:t>sole negligence of owner</a:t>
            </a:r>
            <a:r>
              <a:rPr lang="en-US" altLang="en-US" sz="3100" dirty="0"/>
              <a:t>.”</a:t>
            </a:r>
            <a:r>
              <a:rPr lang="en-US" altLang="en-US" dirty="0"/>
              <a:t> </a:t>
            </a:r>
          </a:p>
          <a:p>
            <a:endParaRPr lang="en-US" dirty="0"/>
          </a:p>
        </p:txBody>
      </p:sp>
    </p:spTree>
    <p:extLst>
      <p:ext uri="{BB962C8B-B14F-4D97-AF65-F5344CB8AC3E}">
        <p14:creationId xmlns:p14="http://schemas.microsoft.com/office/powerpoint/2010/main" val="2842353872"/>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2 - what not to do</a:t>
            </a:r>
            <a:endParaRPr lang="en-US" dirty="0"/>
          </a:p>
        </p:txBody>
      </p:sp>
      <p:sp>
        <p:nvSpPr>
          <p:cNvPr id="3" name="Content Placeholder 2"/>
          <p:cNvSpPr>
            <a:spLocks noGrp="1"/>
          </p:cNvSpPr>
          <p:nvPr>
            <p:ph idx="1"/>
          </p:nvPr>
        </p:nvSpPr>
        <p:spPr>
          <a:xfrm>
            <a:off x="457200" y="1600200"/>
            <a:ext cx="8229600" cy="4724400"/>
          </a:xfrm>
        </p:spPr>
        <p:txBody>
          <a:bodyPr>
            <a:noAutofit/>
          </a:bodyPr>
          <a:lstStyle/>
          <a:p>
            <a:pPr marL="0" indent="0" eaLnBrk="1" hangingPunct="1">
              <a:buNone/>
            </a:pPr>
            <a:r>
              <a:rPr lang="en-US" altLang="en-US" sz="2400" dirty="0"/>
              <a:t>“BOB hereby agrees to </a:t>
            </a:r>
            <a:r>
              <a:rPr lang="en-US" altLang="en-US" sz="2400" b="1" dirty="0"/>
              <a:t>indemnify, defend</a:t>
            </a:r>
            <a:r>
              <a:rPr lang="en-US" altLang="en-US" sz="2400" dirty="0"/>
              <a:t> and hold harmless ADAM from and against (</a:t>
            </a:r>
            <a:r>
              <a:rPr lang="en-US" altLang="en-US" sz="2400" dirty="0" err="1"/>
              <a:t>i</a:t>
            </a:r>
            <a:r>
              <a:rPr lang="en-US" altLang="en-US" sz="2400" dirty="0"/>
              <a:t>) all claims, costs, expenses or damages of any nature whatsoever (including reasonable attorney fees and court costs) asserted against or incurred by ADAM resulting from the use of or in any way related to any work done under authority of the </a:t>
            </a:r>
            <a:r>
              <a:rPr lang="en-US" altLang="en-US" sz="2400" dirty="0" err="1"/>
              <a:t>STC</a:t>
            </a:r>
            <a:r>
              <a:rPr lang="en-US" altLang="en-US" sz="2400" dirty="0"/>
              <a:t> </a:t>
            </a:r>
            <a:r>
              <a:rPr lang="en-US" altLang="en-US" sz="2400" b="1" dirty="0"/>
              <a:t>by any entity other than ADAM</a:t>
            </a:r>
            <a:r>
              <a:rPr lang="en-US" altLang="en-US" sz="2400" dirty="0"/>
              <a:t> (or any other party licensed or authorized by it) after the completion of the transfer of the </a:t>
            </a:r>
            <a:r>
              <a:rPr lang="en-US" altLang="en-US" sz="2400" dirty="0" err="1"/>
              <a:t>STC</a:t>
            </a:r>
            <a:r>
              <a:rPr lang="en-US" altLang="en-US" sz="2400" dirty="0"/>
              <a:t> to BOB pursuant to these terms; and (ii) any claims, costs, expenses or damages asserted by any person or agent, or employee of BOB  in performance of this Agreement, but excluding…any claims, costs, expenses or damages which are caused by or result from the </a:t>
            </a:r>
            <a:r>
              <a:rPr lang="en-US" altLang="en-US" sz="2400" b="1" dirty="0"/>
              <a:t>negligence or the fraudulent or willful misconduct of ADAM</a:t>
            </a:r>
            <a:r>
              <a:rPr lang="en-US" altLang="en-US" sz="2400" dirty="0" smtClean="0"/>
              <a:t>.”</a:t>
            </a:r>
            <a:endParaRPr lang="en-US" altLang="en-US" sz="2400" dirty="0"/>
          </a:p>
        </p:txBody>
      </p:sp>
    </p:spTree>
    <p:extLst>
      <p:ext uri="{BB962C8B-B14F-4D97-AF65-F5344CB8AC3E}">
        <p14:creationId xmlns:p14="http://schemas.microsoft.com/office/powerpoint/2010/main" val="3472998950"/>
      </p:ext>
    </p:extLst>
  </p:cSld>
  <p:clrMapOvr>
    <a:masterClrMapping/>
  </p:clrMapOvr>
  <p:transition/>
</p:sld>
</file>

<file path=ppt/theme/theme1.xml><?xml version="1.0" encoding="utf-8"?>
<a:theme xmlns:a="http://schemas.openxmlformats.org/drawingml/2006/main" name="Stream">
  <a:themeElements>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Garamond"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Garamond" pitchFamily="18" charset="0"/>
          </a:defRPr>
        </a:defPPr>
      </a:lstStyle>
    </a:lnDef>
  </a:objectDefaults>
  <a:extraClrSchemeLst>
    <a:extraClrScheme>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tream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Stream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Stream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Stream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Stream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Stream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Stream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Stream</Template>
  <TotalTime>1599</TotalTime>
  <Words>5618</Words>
  <Application>Microsoft Office PowerPoint</Application>
  <PresentationFormat>On-screen Show (4:3)</PresentationFormat>
  <Paragraphs>406</Paragraphs>
  <Slides>48</Slides>
  <Notes>36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48</vt:i4>
      </vt:variant>
    </vt:vector>
  </HeadingPairs>
  <TitlesOfParts>
    <vt:vector size="52" baseType="lpstr">
      <vt:lpstr>Arial</vt:lpstr>
      <vt:lpstr>Garamond</vt:lpstr>
      <vt:lpstr>Wingdings</vt:lpstr>
      <vt:lpstr>Stream</vt:lpstr>
      <vt:lpstr>Indemnity 101: Tips from Lessons Learned</vt:lpstr>
      <vt:lpstr>So What is Indemnity?</vt:lpstr>
      <vt:lpstr>When Will Indemnity Arise?</vt:lpstr>
      <vt:lpstr>Contractual Indemnity</vt:lpstr>
      <vt:lpstr>Contractual Indemnity</vt:lpstr>
      <vt:lpstr>Types of Indemnity Agreements</vt:lpstr>
      <vt:lpstr>And Common Exceptions</vt:lpstr>
      <vt:lpstr>Example 1 - FBO</vt:lpstr>
      <vt:lpstr>Example 2 - what not to do</vt:lpstr>
      <vt:lpstr>PowerPoint Presentation</vt:lpstr>
      <vt:lpstr>Legal Principles Governing Indemnity Agreements</vt:lpstr>
      <vt:lpstr>Example 3</vt:lpstr>
      <vt:lpstr>Example 4 – service k with airline</vt:lpstr>
      <vt:lpstr>When does duty to indemnify attach?</vt:lpstr>
      <vt:lpstr>Incident Occurs-Investigation</vt:lpstr>
      <vt:lpstr>Triggering Indemnity: What do you do, and how do you know?</vt:lpstr>
      <vt:lpstr>What can undermine indemnity?</vt:lpstr>
      <vt:lpstr>The test for broad form indemnity</vt:lpstr>
      <vt:lpstr>Example 5 – broad form?</vt:lpstr>
      <vt:lpstr>Fact Pattern –  Additional Insurance and Multiple Indemnities</vt:lpstr>
      <vt:lpstr>Fact Pattern (cont’d)</vt:lpstr>
      <vt:lpstr>Some Critical Contract Language</vt:lpstr>
      <vt:lpstr>Contract Language</vt:lpstr>
      <vt:lpstr>Contract Language</vt:lpstr>
      <vt:lpstr>Contract Language</vt:lpstr>
      <vt:lpstr>Contract Language</vt:lpstr>
      <vt:lpstr>Hurray!  You’re Indemnified! Now What?</vt:lpstr>
      <vt:lpstr>After the Indemnity is Accepted:</vt:lpstr>
      <vt:lpstr>What About a Reservation of Rights</vt:lpstr>
      <vt:lpstr>MGLA 186 § 15. Non-liability of landlord; provisions in lease or rental agreement </vt:lpstr>
      <vt:lpstr>Limit in the construction context</vt:lpstr>
      <vt:lpstr>Indemnity’s Cousin: Additional Insured Status</vt:lpstr>
      <vt:lpstr>Additional Insured cont.</vt:lpstr>
      <vt:lpstr>Exemplar Additional Insured Term:</vt:lpstr>
      <vt:lpstr>Why the concern about deductible?</vt:lpstr>
      <vt:lpstr>So You’re an Additional Insured; Now What?</vt:lpstr>
      <vt:lpstr>International Flights</vt:lpstr>
      <vt:lpstr>International Flights cont.</vt:lpstr>
      <vt:lpstr>PRACTICE TIPS – INDEMNITY</vt:lpstr>
      <vt:lpstr>PRACTICE TIPS –  INDEMNITY</vt:lpstr>
      <vt:lpstr>PRACTICE TIPS - INDEMNITY</vt:lpstr>
      <vt:lpstr>PRACTICE TIPS - INDEMNITY</vt:lpstr>
      <vt:lpstr>Table of Georgia Authorities</vt:lpstr>
      <vt:lpstr>QUESTIONS</vt:lpstr>
      <vt:lpstr>Shifting gears to…Apportionment</vt:lpstr>
      <vt:lpstr>Apportionment cont.</vt:lpstr>
      <vt:lpstr>A closer look at Georgia</vt:lpstr>
      <vt:lpstr>Georgia cont.</vt:lpstr>
    </vt:vector>
  </TitlesOfParts>
  <Company>Alimonti Law Offices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Joy</dc:creator>
  <cp:lastModifiedBy>Arthur J. Park</cp:lastModifiedBy>
  <cp:revision>96</cp:revision>
  <cp:lastPrinted>2013-12-18T17:30:52Z</cp:lastPrinted>
  <dcterms:created xsi:type="dcterms:W3CDTF">2006-09-15T18:18:19Z</dcterms:created>
  <dcterms:modified xsi:type="dcterms:W3CDTF">2014-09-30T19:51:31Z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4</vt:i4>
  </property>
</Properties>
</file>